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420" r:id="rId3"/>
    <p:sldId id="427" r:id="rId4"/>
    <p:sldId id="428" r:id="rId5"/>
    <p:sldId id="429" r:id="rId6"/>
    <p:sldId id="410" r:id="rId7"/>
    <p:sldId id="411" r:id="rId8"/>
    <p:sldId id="415" r:id="rId9"/>
    <p:sldId id="436" r:id="rId10"/>
    <p:sldId id="418" r:id="rId11"/>
    <p:sldId id="419" r:id="rId12"/>
    <p:sldId id="440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21699B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036"/>
        <p:guide pos="383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notesMaster" Target="notesMasters/notesMaster1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4.xml"/><Relationship Id="rId1" Type="http://schemas.openxmlformats.org/officeDocument/2006/relationships/tags" Target="../tags/tag7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6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9.xml"/><Relationship Id="rId2" Type="http://schemas.openxmlformats.org/officeDocument/2006/relationships/image" Target="../media/image6.png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《网络基础》课程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揭开</a:t>
            </a:r>
            <a:r>
              <a:rPr lang="en-US" altLang="zh-CN"/>
              <a:t>IP</a:t>
            </a:r>
            <a:r>
              <a:rPr lang="zh-CN" altLang="en-US"/>
              <a:t>的神秘面纱</a:t>
            </a:r>
            <a:endParaRPr lang="zh-CN" altLang="en-US"/>
          </a:p>
          <a:p>
            <a:r>
              <a:rPr lang="zh-CN" altLang="en-US"/>
              <a:t>主讲教师：吴山丹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0" y="608330"/>
            <a:ext cx="10968990" cy="705485"/>
          </a:xfrm>
        </p:spPr>
        <p:txBody>
          <a:bodyPr/>
          <a:p>
            <a:r>
              <a:rPr lang="zh-CN" altLang="en-US"/>
              <a:t>网络和主机数量</a:t>
            </a:r>
            <a:endParaRPr lang="zh-CN" altLang="en-US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546550" y="2415022"/>
          <a:ext cx="10800080" cy="2160905"/>
        </p:xfrm>
        <a:graphic>
          <a:graphicData uri="http://schemas.openxmlformats.org/drawingml/2006/table">
            <a:tbl>
              <a:tblPr firstRow="1" firstCol="1" bandRow="1"/>
              <a:tblGrid>
                <a:gridCol w="1063625"/>
                <a:gridCol w="1032510"/>
                <a:gridCol w="2148205"/>
                <a:gridCol w="1724025"/>
                <a:gridCol w="2104390"/>
                <a:gridCol w="2727245"/>
              </a:tblGrid>
              <a:tr h="548640"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IP</a:t>
                      </a: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地址类别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网络地址长度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网络数</a:t>
                      </a:r>
                      <a:endParaRPr lang="zh-CN" altLang="en-US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第一个网络号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  <a:buNone/>
                      </a:pPr>
                      <a:r>
                        <a:rPr lang="zh-CN" altLang="en-US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最后一个网络号</a:t>
                      </a:r>
                      <a:endParaRPr lang="zh-CN" altLang="en-US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每个网络包含主机数量</a:t>
                      </a:r>
                      <a:endParaRPr lang="zh-CN" sz="1800" b="1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9FF"/>
                    </a:solidFill>
                  </a:tcPr>
                </a:tc>
              </a:tr>
              <a:tr h="517241"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A</a:t>
                      </a:r>
                      <a:r>
                        <a:rPr lang="zh-CN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en-US" altLang="zh-CN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126 (2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7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– 2)</a:t>
                      </a:r>
                      <a:endParaRPr lang="en-US" altLang="en-US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126</a:t>
                      </a:r>
                      <a:endParaRPr lang="en-US" altLang="en-US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1800" b="0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24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-2=16777214</a:t>
                      </a:r>
                      <a:endParaRPr lang="en-US" altLang="zh-CN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66"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B</a:t>
                      </a:r>
                      <a:r>
                        <a:rPr lang="zh-CN" sz="1800" b="1" kern="100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</a:t>
                      </a:r>
                      <a:endParaRPr lang="zh-CN" sz="1800" b="1" kern="100" dirty="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16</a:t>
                      </a:r>
                      <a:endParaRPr lang="en-US" altLang="zh-CN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16383 (2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14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– 1)</a:t>
                      </a:r>
                      <a:endParaRPr lang="en-US" altLang="en-US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128.1</a:t>
                      </a:r>
                      <a:endParaRPr lang="en-US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191.255</a:t>
                      </a:r>
                      <a:endParaRPr lang="en-US" altLang="en-US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1800" b="0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16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-2=65534</a:t>
                      </a:r>
                      <a:endParaRPr lang="en-US" altLang="zh-CN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66"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C</a:t>
                      </a:r>
                      <a:r>
                        <a:rPr lang="zh-CN" sz="1800" b="1" kern="10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类</a:t>
                      </a:r>
                      <a:endParaRPr lang="zh-CN" sz="1800" b="1" kern="100"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kern="1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24</a:t>
                      </a:r>
                      <a:endParaRPr lang="en-US" altLang="zh-CN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2097151 (2</a:t>
                      </a:r>
                      <a:r>
                        <a:rPr lang="en-US" sz="1800" b="0" baseline="300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21</a:t>
                      </a: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 – 1)</a:t>
                      </a:r>
                      <a:endParaRPr lang="en-US" altLang="en-US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192.0.1</a:t>
                      </a:r>
                      <a:endParaRPr lang="en-US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  <a:buNone/>
                      </a:pPr>
                      <a:r>
                        <a:rPr lang="en-US" sz="1800" b="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223.255.255</a:t>
                      </a:r>
                      <a:endParaRPr lang="en-US" altLang="en-US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2</a:t>
                      </a:r>
                      <a:r>
                        <a:rPr lang="en-US" altLang="zh-CN" sz="1800" b="0" baseline="3000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8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-2=254</a:t>
                      </a:r>
                      <a:endParaRPr lang="en-US" altLang="zh-CN" sz="1800" b="0" kern="1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164300" marR="1643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p>
            <a:r>
              <a:rPr lang="zh-CN" altLang="en-US"/>
              <a:t>感谢</a:t>
            </a:r>
            <a:r>
              <a:rPr lang="zh-CN" altLang="en-US"/>
              <a:t>观看！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p>
            <a:r>
              <a:rPr lang="zh-CN" altLang="en-US"/>
              <a:t>《网络基础》课程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什么是</a:t>
            </a:r>
            <a:r>
              <a:rPr lang="en-US" altLang="zh-CN"/>
              <a:t>IP</a:t>
            </a:r>
            <a:r>
              <a:rPr lang="zh-CN" altLang="en-US"/>
              <a:t>地址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/>
              <a:t>IP地址称为互联网协议地址，是IP协议提供的一种统一的地址格式。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IP</a:t>
            </a:r>
            <a:r>
              <a:rPr lang="zh-CN" altLang="en-US"/>
              <a:t>地址的发明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是由INTERNET之父TCP/IP的共同发明人文特</a:t>
            </a:r>
            <a:r>
              <a:rPr lang="zh-CN" altLang="en-US">
                <a:sym typeface="Wingdings 2" panose="05020102010507070707" charset="0"/>
              </a:rPr>
              <a:t></a:t>
            </a:r>
            <a:r>
              <a:rPr lang="zh-CN" altLang="en-US">
                <a:sym typeface="+mn-ea"/>
              </a:rPr>
              <a:t>瑟夫和罗伯特</a:t>
            </a:r>
            <a:r>
              <a:rPr lang="zh-CN" altLang="en-US">
                <a:sym typeface="Wingdings 2" panose="05020102010507070707" charset="0"/>
              </a:rPr>
              <a:t></a:t>
            </a:r>
            <a:r>
              <a:rPr lang="zh-CN" altLang="en-US">
                <a:sym typeface="+mn-ea"/>
              </a:rPr>
              <a:t>卡恩合作设计的。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45155" y="2440940"/>
            <a:ext cx="2219325" cy="28575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382645" y="5652135"/>
            <a:ext cx="17443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文特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∙</a:t>
            </a:r>
            <a:r>
              <a:rPr lang="zh-CN" altLang="en-US">
                <a:sym typeface="+mn-ea"/>
              </a:rPr>
              <a:t>瑟夫</a:t>
            </a: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6335" y="2440940"/>
            <a:ext cx="2238375" cy="28575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447790" y="5582920"/>
            <a:ext cx="20269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ym typeface="+mn-ea"/>
              </a:rPr>
              <a:t>罗伯特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∙</a:t>
            </a:r>
            <a:r>
              <a:rPr lang="zh-CN" altLang="en-US">
                <a:sym typeface="+mn-ea"/>
              </a:rPr>
              <a:t>卡恩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IP</a:t>
            </a:r>
            <a:r>
              <a:rPr lang="zh-CN" altLang="en-US"/>
              <a:t>地址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zh-CN" altLang="en-US">
                <a:sym typeface="+mn-ea"/>
              </a:rPr>
              <a:t>它为互联网上的每一个网络和每一台主机分配一个唯一的逻辑地址。</a:t>
            </a:r>
            <a:endParaRPr lang="zh-CN" altLang="en-US"/>
          </a:p>
          <a:p>
            <a:r>
              <a:rPr lang="zh-CN" altLang="en-US">
                <a:sym typeface="+mn-ea"/>
              </a:rPr>
              <a:t>手机、电脑、智能电视，只要你想象到的所有连网的设备都需要IP地址。</a:t>
            </a:r>
            <a:endParaRPr lang="zh-CN" altLang="en-US"/>
          </a:p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rcRect l="1454" t="21804" r="2028" b="11111"/>
          <a:stretch>
            <a:fillRect/>
          </a:stretch>
        </p:blipFill>
        <p:spPr>
          <a:xfrm>
            <a:off x="1056005" y="2948305"/>
            <a:ext cx="5138420" cy="27095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021695" y="2418715"/>
            <a:ext cx="3098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7327265" y="2873375"/>
            <a:ext cx="2884805" cy="2560955"/>
            <a:chOff x="11539" y="4525"/>
            <a:chExt cx="4543" cy="4033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584" y="4870"/>
              <a:ext cx="3498" cy="3688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11539" y="4525"/>
              <a:ext cx="1999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家庭地址</a:t>
              </a:r>
              <a:endParaRPr lang="zh-CN" altLang="en-US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</p:txBody>
        </p:sp>
        <p:sp>
          <p:nvSpPr>
            <p:cNvPr id="10" name="圆角矩形标注 9"/>
            <p:cNvSpPr/>
            <p:nvPr/>
          </p:nvSpPr>
          <p:spPr>
            <a:xfrm rot="10800000">
              <a:off x="12626" y="5889"/>
              <a:ext cx="1266" cy="844"/>
            </a:xfrm>
            <a:prstGeom prst="wedgeRoundRectCallout">
              <a:avLst>
                <a:gd name="adj1" fmla="val 62458"/>
                <a:gd name="adj2" fmla="val 121448"/>
                <a:gd name="adj3" fmla="val 16667"/>
              </a:avLst>
            </a:prstGeom>
            <a:noFill/>
            <a:ln w="28575"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p>
            <a:r>
              <a:rPr lang="en-US" altLang="zh-CN">
                <a:sym typeface="+mn-ea"/>
              </a:rPr>
              <a:t>IP</a:t>
            </a:r>
            <a:r>
              <a:rPr lang="zh-CN" altLang="en-US">
                <a:sym typeface="+mn-ea"/>
              </a:rPr>
              <a:t>地址</a:t>
            </a:r>
            <a:r>
              <a:rPr lang="zh-CN" altLang="en-US">
                <a:sym typeface="+mn-ea"/>
              </a:rPr>
              <a:t>表示方法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r>
              <a:rPr lang="en-US" altLang="zh-CN" smtClean="0">
                <a:sym typeface="+mn-ea"/>
              </a:rPr>
              <a:t>IP </a:t>
            </a:r>
            <a:r>
              <a:rPr>
                <a:sym typeface="+mn-ea"/>
              </a:rPr>
              <a:t>地址</a:t>
            </a:r>
            <a:r>
              <a:rPr lang="zh-CN">
                <a:sym typeface="+mn-ea"/>
              </a:rPr>
              <a:t>是</a:t>
            </a:r>
            <a:r>
              <a:rPr>
                <a:sym typeface="+mn-ea"/>
              </a:rPr>
              <a:t>主机（或路由器）</a:t>
            </a:r>
            <a:r>
              <a:rPr lang="zh-CN">
                <a:sym typeface="+mn-ea"/>
              </a:rPr>
              <a:t>在互联网范围内</a:t>
            </a:r>
            <a:r>
              <a:rPr>
                <a:solidFill>
                  <a:srgbClr val="FF0000"/>
                </a:solidFill>
                <a:sym typeface="+mn-ea"/>
              </a:rPr>
              <a:t>唯一的 </a:t>
            </a:r>
            <a:r>
              <a:rPr lang="en-US" altLang="zh-CN" b="1" spc="10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32 </a:t>
            </a:r>
            <a:r>
              <a:rPr>
                <a:solidFill>
                  <a:srgbClr val="FF0000"/>
                </a:solidFill>
                <a:sym typeface="+mn-ea"/>
              </a:rPr>
              <a:t>位的标识符。</a:t>
            </a:r>
            <a:endParaRPr lang="zh-CN" altLang="en-US">
              <a:solidFill>
                <a:srgbClr val="FF0000"/>
              </a:solidFill>
              <a:sym typeface="+mn-ea"/>
            </a:endParaRPr>
          </a:p>
          <a:p>
            <a:r>
              <a:rPr lang="zh-CN" altLang="en-US">
                <a:solidFill>
                  <a:srgbClr val="FF0000"/>
                </a:solidFill>
                <a:sym typeface="+mn-ea"/>
              </a:rPr>
              <a:t>点分十进制：</a:t>
            </a:r>
            <a:r>
              <a:rPr lang="zh-CN" altLang="en-US">
                <a:sym typeface="+mn-ea"/>
              </a:rPr>
              <a:t>用4个十进制数表示，中间用圆点隔开</a:t>
            </a:r>
            <a:endParaRPr lang="zh-CN" altLang="en-US"/>
          </a:p>
          <a:p>
            <a:endParaRPr lang="zh-CN" altLang="en-US"/>
          </a:p>
        </p:txBody>
      </p:sp>
      <p:grpSp>
        <p:nvGrpSpPr>
          <p:cNvPr id="62" name="组合 61"/>
          <p:cNvGrpSpPr/>
          <p:nvPr/>
        </p:nvGrpSpPr>
        <p:grpSpPr>
          <a:xfrm>
            <a:off x="2270760" y="3126740"/>
            <a:ext cx="7644130" cy="2280920"/>
            <a:chOff x="3466" y="3766"/>
            <a:chExt cx="12038" cy="3592"/>
          </a:xfrm>
        </p:grpSpPr>
        <p:grpSp>
          <p:nvGrpSpPr>
            <p:cNvPr id="42" name="组合 41"/>
            <p:cNvGrpSpPr/>
            <p:nvPr/>
          </p:nvGrpSpPr>
          <p:grpSpPr>
            <a:xfrm>
              <a:off x="6702" y="3766"/>
              <a:ext cx="8802" cy="3592"/>
              <a:chOff x="9868" y="3955"/>
              <a:chExt cx="8802" cy="3592"/>
            </a:xfrm>
          </p:grpSpPr>
          <p:sp>
            <p:nvSpPr>
              <p:cNvPr id="21" name="TextBox 78"/>
              <p:cNvSpPr txBox="1"/>
              <p:nvPr/>
            </p:nvSpPr>
            <p:spPr>
              <a:xfrm>
                <a:off x="9868" y="5401"/>
                <a:ext cx="8802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en-US" altLang="zh-CN" sz="20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11001000 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000</a:t>
                </a:r>
                <a:r>
                  <a:rPr lang="en-US" altLang="zh-CN" sz="2000" dirty="0" smtClean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11110  00000101  00001100</a:t>
                </a:r>
                <a:endParaRPr lang="zh-CN" altLang="en-US" sz="2000" dirty="0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10383" y="3955"/>
                <a:ext cx="7520" cy="3592"/>
                <a:chOff x="10383" y="3955"/>
                <a:chExt cx="7520" cy="3592"/>
              </a:xfrm>
            </p:grpSpPr>
            <p:sp>
              <p:nvSpPr>
                <p:cNvPr id="23" name="TextBox 77"/>
                <p:cNvSpPr txBox="1"/>
                <p:nvPr/>
              </p:nvSpPr>
              <p:spPr>
                <a:xfrm>
                  <a:off x="11443" y="3955"/>
                  <a:ext cx="4750" cy="82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800" dirty="0" smtClean="0">
                      <a:solidFill>
                        <a:srgbClr val="FF000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200. 30 . 5 . 12</a:t>
                  </a:r>
                  <a:endParaRPr lang="zh-CN" altLang="en-US" sz="2800" dirty="0">
                    <a:solidFill>
                      <a:srgbClr val="FF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cxnSp>
              <p:nvCxnSpPr>
                <p:cNvPr id="24" name="直接箭头连接符 23"/>
                <p:cNvCxnSpPr/>
                <p:nvPr/>
              </p:nvCxnSpPr>
              <p:spPr>
                <a:xfrm flipH="1">
                  <a:off x="11186" y="4799"/>
                  <a:ext cx="895" cy="576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直接箭头连接符 24"/>
                <p:cNvCxnSpPr/>
                <p:nvPr/>
              </p:nvCxnSpPr>
              <p:spPr>
                <a:xfrm flipH="1">
                  <a:off x="12887" y="4775"/>
                  <a:ext cx="280" cy="66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直接箭头连接符 25"/>
                <p:cNvCxnSpPr/>
                <p:nvPr/>
              </p:nvCxnSpPr>
              <p:spPr>
                <a:xfrm>
                  <a:off x="14305" y="4775"/>
                  <a:ext cx="660" cy="60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直接箭头连接符 26"/>
                <p:cNvCxnSpPr/>
                <p:nvPr/>
              </p:nvCxnSpPr>
              <p:spPr>
                <a:xfrm>
                  <a:off x="15382" y="4761"/>
                  <a:ext cx="1540" cy="680"/>
                </a:xfrm>
                <a:prstGeom prst="straightConnector1">
                  <a:avLst/>
                </a:prstGeom>
                <a:ln>
                  <a:solidFill>
                    <a:srgbClr val="C0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8" name="TextBox 91"/>
                <p:cNvSpPr txBox="1"/>
                <p:nvPr/>
              </p:nvSpPr>
              <p:spPr>
                <a:xfrm>
                  <a:off x="10383" y="5985"/>
                  <a:ext cx="707" cy="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 b="1" dirty="0" smtClean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</a:t>
                  </a:r>
                  <a:endPara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9" name="TextBox 92"/>
                <p:cNvSpPr txBox="1"/>
                <p:nvPr/>
              </p:nvSpPr>
              <p:spPr>
                <a:xfrm>
                  <a:off x="12533" y="5968"/>
                  <a:ext cx="1414" cy="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 b="1" dirty="0" smtClean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</a:t>
                  </a:r>
                  <a:endParaRPr lang="zh-CN" altLang="en-US" sz="24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0" name="TextBox 93"/>
                <p:cNvSpPr txBox="1"/>
                <p:nvPr/>
              </p:nvSpPr>
              <p:spPr>
                <a:xfrm>
                  <a:off x="15015" y="5968"/>
                  <a:ext cx="707" cy="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 b="1" dirty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</a:t>
                  </a:r>
                  <a:endParaRPr lang="zh-CN" altLang="en-US" sz="24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TextBox 94"/>
                <p:cNvSpPr txBox="1"/>
                <p:nvPr/>
              </p:nvSpPr>
              <p:spPr>
                <a:xfrm>
                  <a:off x="17196" y="5968"/>
                  <a:ext cx="707" cy="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 b="1" dirty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8</a:t>
                  </a:r>
                  <a:endParaRPr lang="zh-CN" altLang="en-US" sz="24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2" name="TextBox 95"/>
                <p:cNvSpPr txBox="1"/>
                <p:nvPr/>
              </p:nvSpPr>
              <p:spPr>
                <a:xfrm>
                  <a:off x="13454" y="6820"/>
                  <a:ext cx="1928" cy="72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400" b="1" dirty="0" smtClean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32</a:t>
                  </a:r>
                  <a:r>
                    <a:rPr lang="zh-CN" altLang="en-US" sz="2400" b="1" dirty="0" smtClean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位</a:t>
                  </a:r>
                  <a:endParaRPr lang="zh-CN" altLang="en-US" sz="24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3" name="TextBox 96"/>
                <p:cNvSpPr txBox="1"/>
                <p:nvPr/>
              </p:nvSpPr>
              <p:spPr>
                <a:xfrm>
                  <a:off x="11640" y="5968"/>
                  <a:ext cx="707" cy="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 b="1" dirty="0" smtClean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+</a:t>
                  </a:r>
                  <a:endPara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TextBox 97"/>
                <p:cNvSpPr txBox="1"/>
                <p:nvPr/>
              </p:nvSpPr>
              <p:spPr>
                <a:xfrm>
                  <a:off x="13908" y="5968"/>
                  <a:ext cx="707" cy="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 b="1" dirty="0" smtClean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+</a:t>
                  </a:r>
                  <a:endPara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5" name="TextBox 98"/>
                <p:cNvSpPr txBox="1"/>
                <p:nvPr/>
              </p:nvSpPr>
              <p:spPr>
                <a:xfrm>
                  <a:off x="16006" y="5968"/>
                  <a:ext cx="707" cy="6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2000" b="1" dirty="0" smtClean="0">
                      <a:solidFill>
                        <a:srgbClr val="0070C0"/>
                      </a:solidFill>
                      <a:latin typeface="微软雅黑" panose="020B0503020204020204" pitchFamily="34" charset="-122"/>
                      <a:ea typeface="微软雅黑" panose="020B0503020204020204" pitchFamily="34" charset="-122"/>
                    </a:rPr>
                    <a:t>+</a:t>
                  </a:r>
                  <a:endParaRPr lang="zh-CN" altLang="en-US" sz="2000" b="1" dirty="0">
                    <a:solidFill>
                      <a:srgbClr val="0070C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左大括号 35"/>
                <p:cNvSpPr/>
                <p:nvPr/>
              </p:nvSpPr>
              <p:spPr>
                <a:xfrm rot="16200000">
                  <a:off x="13981" y="3186"/>
                  <a:ext cx="407" cy="7046"/>
                </a:xfrm>
                <a:prstGeom prst="leftBrace">
                  <a:avLst>
                    <a:gd name="adj1" fmla="val 83110"/>
                    <a:gd name="adj2" fmla="val 50000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101" name="矩形 100"/>
            <p:cNvSpPr/>
            <p:nvPr/>
          </p:nvSpPr>
          <p:spPr>
            <a:xfrm>
              <a:off x="4096" y="4992"/>
              <a:ext cx="2500" cy="787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二进制：</a:t>
              </a:r>
              <a:endPara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096" y="3766"/>
              <a:ext cx="2500" cy="871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十</a:t>
              </a:r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进制：</a:t>
              </a:r>
              <a:endParaRPr lang="en-US" altLang="zh-CN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Text Box 8"/>
            <p:cNvSpPr txBox="1">
              <a:spLocks noChangeArrowheads="1"/>
            </p:cNvSpPr>
            <p:nvPr/>
          </p:nvSpPr>
          <p:spPr bwMode="auto">
            <a:xfrm>
              <a:off x="3466" y="6170"/>
              <a:ext cx="3972" cy="9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p>
              <a:pPr algn="ctr"/>
              <a:r>
                <a:rPr lang="zh-CN" altLang="en-US" sz="2000" b="1" dirty="0">
                  <a:solidFill>
                    <a:srgbClr val="0070C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每 8 位为一组</a:t>
              </a:r>
              <a:endParaRPr lang="zh-CN" altLang="en-US" sz="3200" b="1" dirty="0">
                <a:solidFill>
                  <a:srgbClr val="0000FF"/>
                </a:solidFill>
                <a:latin typeface="+mn-lt"/>
                <a:ea typeface="黑体" panose="0201060906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 spc="100">
                <a:solidFill>
                  <a:srgbClr val="C00000"/>
                </a:solidFill>
                <a:cs typeface="Arial" panose="020B0604020202020204" pitchFamily="34" charset="0"/>
                <a:sym typeface="+mn-ea"/>
              </a:rPr>
              <a:t>IP 地址的编址方法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分类的 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IP </a:t>
            </a: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地址。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这是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最基本的编址方法，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 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1981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年就通过了相应的标准协议。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子网的划分。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这是对最基本的编址方法的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改进，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其</a:t>
            </a:r>
            <a:r>
              <a:rPr lang="zh-CN" altLang="en-US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标准 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RFC 950</a:t>
            </a:r>
            <a:r>
              <a:rPr lang="en-US" altLang="zh-CN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]</a:t>
            </a:r>
            <a:r>
              <a:rPr lang="zh-CN" altLang="en-US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在 </a:t>
            </a:r>
            <a:r>
              <a:rPr lang="en-US" altLang="zh-CN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1985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年通过。</a:t>
            </a:r>
            <a:endParaRPr lang="zh-CN" altLang="en-US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342900" indent="-342900">
              <a:buFont typeface="Wingdings" panose="05000000000000000000" charset="0"/>
              <a:buChar char="l"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构成超网。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这是比较新的</a:t>
            </a:r>
            <a:r>
              <a:rPr lang="zh-CN" altLang="en-US" dirty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无分类编址</a:t>
            </a:r>
            <a:r>
              <a:rPr lang="zh-CN" altLang="en-US" dirty="0" smtClean="0">
                <a:solidFill>
                  <a:srgbClr val="0000FF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方法。 </a:t>
            </a:r>
            <a:r>
              <a:rPr lang="en-US" altLang="zh-CN" dirty="0" smtClean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1993 </a:t>
            </a:r>
            <a:r>
              <a:rPr lang="zh-CN" altLang="en-US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年提出后很快就得到推广应用。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0" name="图片 79" descr="bf53bc72397c41c5b9ccb4ecf9ca8d50"/>
          <p:cNvPicPr>
            <a:picLocks noChangeAspect="1"/>
          </p:cNvPicPr>
          <p:nvPr/>
        </p:nvPicPr>
        <p:blipFill>
          <a:blip r:embed="rId1"/>
          <a:srcRect t="11594"/>
          <a:stretch>
            <a:fillRect/>
          </a:stretch>
        </p:blipFill>
        <p:spPr>
          <a:xfrm>
            <a:off x="6424295" y="4578350"/>
            <a:ext cx="1449070" cy="1162050"/>
          </a:xfrm>
          <a:prstGeom prst="rect">
            <a:avLst/>
          </a:prstGeom>
        </p:spPr>
      </p:pic>
      <p:pic>
        <p:nvPicPr>
          <p:cNvPr id="2101" name="Picture 53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95" y="4717415"/>
            <a:ext cx="1637665" cy="8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分类</a:t>
            </a:r>
            <a:r>
              <a:rPr lang="en-US" altLang="zh-CN"/>
              <a:t>IP</a:t>
            </a:r>
            <a:r>
              <a:rPr lang="zh-CN" altLang="en-US"/>
              <a:t>地址</a:t>
            </a:r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248785" y="3152140"/>
            <a:ext cx="46583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130. 20 . 5 . 12</a:t>
            </a:r>
            <a:endParaRPr lang="en-US" altLang="zh-CN" sz="3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160270" y="1665605"/>
            <a:ext cx="6066155" cy="1043412"/>
            <a:chOff x="3405" y="3101"/>
            <a:chExt cx="9553" cy="1643"/>
          </a:xfrm>
        </p:grpSpPr>
        <p:grpSp>
          <p:nvGrpSpPr>
            <p:cNvPr id="6" name="Group 14"/>
            <p:cNvGrpSpPr/>
            <p:nvPr/>
          </p:nvGrpSpPr>
          <p:grpSpPr bwMode="auto">
            <a:xfrm>
              <a:off x="5596" y="3406"/>
              <a:ext cx="7362" cy="1338"/>
              <a:chOff x="1107" y="2388"/>
              <a:chExt cx="3405" cy="896"/>
            </a:xfrm>
          </p:grpSpPr>
          <p:sp>
            <p:nvSpPr>
              <p:cNvPr id="7" name="Line 10"/>
              <p:cNvSpPr>
                <a:spLocks noChangeShapeType="1"/>
              </p:cNvSpPr>
              <p:nvPr/>
            </p:nvSpPr>
            <p:spPr bwMode="auto">
              <a:xfrm>
                <a:off x="1109" y="2736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" name="Line 11"/>
              <p:cNvSpPr>
                <a:spLocks noChangeShapeType="1"/>
              </p:cNvSpPr>
              <p:nvPr/>
            </p:nvSpPr>
            <p:spPr bwMode="auto">
              <a:xfrm>
                <a:off x="4512" y="2753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9" name="Line 12"/>
              <p:cNvSpPr>
                <a:spLocks noChangeShapeType="1"/>
              </p:cNvSpPr>
              <p:nvPr/>
            </p:nvSpPr>
            <p:spPr bwMode="auto">
              <a:xfrm>
                <a:off x="1126" y="3006"/>
                <a:ext cx="336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0" name="Text Box 13"/>
              <p:cNvSpPr txBox="1">
                <a:spLocks noChangeArrowheads="1"/>
              </p:cNvSpPr>
              <p:nvPr/>
            </p:nvSpPr>
            <p:spPr bwMode="auto">
              <a:xfrm>
                <a:off x="2473" y="2864"/>
                <a:ext cx="798" cy="4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32 </a:t>
                </a: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位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grpSp>
            <p:nvGrpSpPr>
              <p:cNvPr id="11" name="Group 7"/>
              <p:cNvGrpSpPr/>
              <p:nvPr/>
            </p:nvGrpSpPr>
            <p:grpSpPr bwMode="auto">
              <a:xfrm>
                <a:off x="1107" y="2388"/>
                <a:ext cx="3404" cy="396"/>
                <a:chOff x="1205" y="3011"/>
                <a:chExt cx="3072" cy="437"/>
              </a:xfrm>
            </p:grpSpPr>
            <p:sp>
              <p:nvSpPr>
                <p:cNvPr id="12" name="Rectangle 8"/>
                <p:cNvSpPr>
                  <a:spLocks noChangeArrowheads="1"/>
                </p:cNvSpPr>
                <p:nvPr/>
              </p:nvSpPr>
              <p:spPr bwMode="auto">
                <a:xfrm>
                  <a:off x="1205" y="3011"/>
                  <a:ext cx="1536" cy="436"/>
                </a:xfrm>
                <a:prstGeom prst="rect">
                  <a:avLst/>
                </a:prstGeom>
                <a:solidFill>
                  <a:srgbClr val="FF66FF"/>
                </a:solidFill>
                <a:ln w="19050" algn="ctr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黑体" panose="02010609060101010101" charset="-122"/>
                    </a:rPr>
                    <a:t>网络号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endParaRPr>
                </a:p>
              </p:txBody>
            </p:sp>
            <p:sp>
              <p:nvSpPr>
                <p:cNvPr id="13" name="Rectangle 9"/>
                <p:cNvSpPr>
                  <a:spLocks noChangeArrowheads="1"/>
                </p:cNvSpPr>
                <p:nvPr/>
              </p:nvSpPr>
              <p:spPr bwMode="auto">
                <a:xfrm>
                  <a:off x="2741" y="3012"/>
                  <a:ext cx="1536" cy="436"/>
                </a:xfrm>
                <a:prstGeom prst="rect">
                  <a:avLst/>
                </a:prstGeom>
                <a:solidFill>
                  <a:srgbClr val="FFFF66"/>
                </a:solidFill>
                <a:ln w="19050" algn="ctr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黑体" panose="02010609060101010101" charset="-122"/>
                    </a:rPr>
                    <a:t>主机号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endParaRPr>
                </a:p>
              </p:txBody>
            </p:sp>
          </p:grpSp>
        </p:grpSp>
        <p:sp>
          <p:nvSpPr>
            <p:cNvPr id="14" name="矩形 13"/>
            <p:cNvSpPr/>
            <p:nvPr/>
          </p:nvSpPr>
          <p:spPr>
            <a:xfrm>
              <a:off x="3405" y="3101"/>
              <a:ext cx="2500" cy="1016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r>
                <a:rPr lang="en-US" altLang="zh-CN" sz="24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IP</a:t>
              </a:r>
              <a:r>
                <a:rPr lang="zh-CN" altLang="en-US" sz="2400" b="1" dirty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地址：</a:t>
              </a:r>
              <a:endParaRPr lang="zh-CN" altLang="en-US" sz="24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17" name="左大括号 16"/>
          <p:cNvSpPr/>
          <p:nvPr/>
        </p:nvSpPr>
        <p:spPr>
          <a:xfrm rot="5400000">
            <a:off x="4895850" y="2364105"/>
            <a:ext cx="205740" cy="1269365"/>
          </a:xfrm>
          <a:prstGeom prst="leftBrace">
            <a:avLst>
              <a:gd name="adj1" fmla="val 45378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18" name="左大括号 17"/>
          <p:cNvSpPr/>
          <p:nvPr/>
        </p:nvSpPr>
        <p:spPr>
          <a:xfrm rot="5400000">
            <a:off x="6766560" y="2446655"/>
            <a:ext cx="205740" cy="1104265"/>
          </a:xfrm>
          <a:prstGeom prst="leftBrace">
            <a:avLst>
              <a:gd name="adj1" fmla="val 45378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5096620" y="3900480"/>
            <a:ext cx="0" cy="68400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/>
          <p:nvPr/>
        </p:nvCxnSpPr>
        <p:spPr>
          <a:xfrm>
            <a:off x="6870175" y="3900480"/>
            <a:ext cx="0" cy="68400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4458335" y="4959985"/>
            <a:ext cx="1225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农大职院</a:t>
            </a:r>
            <a:endParaRPr lang="zh-CN" altLang="en-US" sz="2000">
              <a:solidFill>
                <a:srgbClr val="FF0000"/>
              </a:solidFill>
            </a:endParaRPr>
          </a:p>
        </p:txBody>
      </p:sp>
      <p:sp>
        <p:nvSpPr>
          <p:cNvPr id="32" name="内容占位符 2"/>
          <p:cNvSpPr>
            <a:spLocks noGrp="1"/>
          </p:cNvSpPr>
          <p:nvPr/>
        </p:nvSpPr>
        <p:spPr>
          <a:xfrm>
            <a:off x="609035" y="1484685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33" name="组合 32"/>
          <p:cNvGrpSpPr/>
          <p:nvPr/>
        </p:nvGrpSpPr>
        <p:grpSpPr>
          <a:xfrm>
            <a:off x="2046605" y="1656080"/>
            <a:ext cx="6180455" cy="1047115"/>
            <a:chOff x="3225" y="3095"/>
            <a:chExt cx="9733" cy="1649"/>
          </a:xfrm>
        </p:grpSpPr>
        <p:grpSp>
          <p:nvGrpSpPr>
            <p:cNvPr id="34" name="Group 14"/>
            <p:cNvGrpSpPr/>
            <p:nvPr/>
          </p:nvGrpSpPr>
          <p:grpSpPr bwMode="auto">
            <a:xfrm>
              <a:off x="5596" y="3406"/>
              <a:ext cx="7362" cy="1338"/>
              <a:chOff x="1107" y="2388"/>
              <a:chExt cx="3405" cy="896"/>
            </a:xfrm>
          </p:grpSpPr>
          <p:sp>
            <p:nvSpPr>
              <p:cNvPr id="35" name="Line 10"/>
              <p:cNvSpPr>
                <a:spLocks noChangeShapeType="1"/>
              </p:cNvSpPr>
              <p:nvPr/>
            </p:nvSpPr>
            <p:spPr bwMode="auto">
              <a:xfrm>
                <a:off x="1109" y="2736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Line 11"/>
              <p:cNvSpPr>
                <a:spLocks noChangeShapeType="1"/>
              </p:cNvSpPr>
              <p:nvPr/>
            </p:nvSpPr>
            <p:spPr bwMode="auto">
              <a:xfrm>
                <a:off x="4512" y="2753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Line 12"/>
              <p:cNvSpPr>
                <a:spLocks noChangeShapeType="1"/>
              </p:cNvSpPr>
              <p:nvPr/>
            </p:nvSpPr>
            <p:spPr bwMode="auto">
              <a:xfrm>
                <a:off x="1126" y="3006"/>
                <a:ext cx="336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Text Box 13"/>
              <p:cNvSpPr txBox="1">
                <a:spLocks noChangeArrowheads="1"/>
              </p:cNvSpPr>
              <p:nvPr/>
            </p:nvSpPr>
            <p:spPr bwMode="auto">
              <a:xfrm>
                <a:off x="2473" y="2864"/>
                <a:ext cx="798" cy="4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32 </a:t>
                </a: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位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grpSp>
            <p:nvGrpSpPr>
              <p:cNvPr id="40" name="Group 7"/>
              <p:cNvGrpSpPr/>
              <p:nvPr/>
            </p:nvGrpSpPr>
            <p:grpSpPr bwMode="auto">
              <a:xfrm>
                <a:off x="1107" y="2388"/>
                <a:ext cx="3404" cy="396"/>
                <a:chOff x="1205" y="3011"/>
                <a:chExt cx="3072" cy="437"/>
              </a:xfrm>
            </p:grpSpPr>
            <p:sp>
              <p:nvSpPr>
                <p:cNvPr id="41" name="Rectangle 8"/>
                <p:cNvSpPr>
                  <a:spLocks noChangeArrowheads="1"/>
                </p:cNvSpPr>
                <p:nvPr/>
              </p:nvSpPr>
              <p:spPr bwMode="auto">
                <a:xfrm>
                  <a:off x="1205" y="3011"/>
                  <a:ext cx="1536" cy="436"/>
                </a:xfrm>
                <a:prstGeom prst="rect">
                  <a:avLst/>
                </a:prstGeom>
                <a:solidFill>
                  <a:srgbClr val="FF66FF"/>
                </a:solidFill>
                <a:ln w="19050" algn="ctr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黑体" panose="02010609060101010101" charset="-122"/>
                    </a:rPr>
                    <a:t>网络号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endParaRPr>
                </a:p>
              </p:txBody>
            </p:sp>
            <p:sp>
              <p:nvSpPr>
                <p:cNvPr id="42" name="Rectangle 9"/>
                <p:cNvSpPr>
                  <a:spLocks noChangeArrowheads="1"/>
                </p:cNvSpPr>
                <p:nvPr/>
              </p:nvSpPr>
              <p:spPr bwMode="auto">
                <a:xfrm>
                  <a:off x="2741" y="3012"/>
                  <a:ext cx="1536" cy="436"/>
                </a:xfrm>
                <a:prstGeom prst="rect">
                  <a:avLst/>
                </a:prstGeom>
                <a:solidFill>
                  <a:srgbClr val="FFFF66"/>
                </a:solidFill>
                <a:ln w="19050" algn="ctr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黑体" panose="02010609060101010101" charset="-122"/>
                    </a:rPr>
                    <a:t>主机号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endParaRPr>
                </a:p>
              </p:txBody>
            </p:sp>
          </p:grpSp>
        </p:grpSp>
        <p:sp>
          <p:nvSpPr>
            <p:cNvPr id="43" name="矩形 42"/>
            <p:cNvSpPr/>
            <p:nvPr/>
          </p:nvSpPr>
          <p:spPr>
            <a:xfrm>
              <a:off x="3225" y="3095"/>
              <a:ext cx="2500" cy="943"/>
            </a:xfrm>
            <a:prstGeom prst="rect">
              <a:avLst/>
            </a:prstGeom>
          </p:spPr>
          <p:txBody>
            <a:bodyPr wrap="square">
              <a:spAutoFit/>
            </a:bodyPr>
            <a:p>
              <a:pPr>
                <a:lnSpc>
                  <a:spcPct val="150000"/>
                </a:lnSpc>
              </a:pPr>
              <a:endParaRPr lang="zh-CN" altLang="en-US" sz="2200" b="1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</p:grpSp>
      <p:sp>
        <p:nvSpPr>
          <p:cNvPr id="44" name="内容占位符 2"/>
          <p:cNvSpPr>
            <a:spLocks noGrp="1"/>
          </p:cNvSpPr>
          <p:nvPr/>
        </p:nvSpPr>
        <p:spPr>
          <a:xfrm>
            <a:off x="609035" y="1491035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45" name="文本框 44"/>
          <p:cNvSpPr txBox="1"/>
          <p:nvPr/>
        </p:nvSpPr>
        <p:spPr>
          <a:xfrm>
            <a:off x="4249420" y="3152775"/>
            <a:ext cx="465836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130. 20 . 5 . 12</a:t>
            </a:r>
            <a:endParaRPr lang="en-US" altLang="zh-CN" sz="3000" b="1" dirty="0" smtClean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sym typeface="+mn-ea"/>
            </a:endParaRPr>
          </a:p>
        </p:txBody>
      </p:sp>
      <p:sp>
        <p:nvSpPr>
          <p:cNvPr id="46" name="左大括号 45"/>
          <p:cNvSpPr/>
          <p:nvPr/>
        </p:nvSpPr>
        <p:spPr>
          <a:xfrm rot="5400000">
            <a:off x="4896485" y="2364740"/>
            <a:ext cx="205740" cy="1269365"/>
          </a:xfrm>
          <a:prstGeom prst="leftBrace">
            <a:avLst>
              <a:gd name="adj1" fmla="val 45378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sp>
        <p:nvSpPr>
          <p:cNvPr id="47" name="左大括号 46"/>
          <p:cNvSpPr/>
          <p:nvPr/>
        </p:nvSpPr>
        <p:spPr>
          <a:xfrm rot="5400000">
            <a:off x="6767195" y="2447290"/>
            <a:ext cx="205740" cy="1104265"/>
          </a:xfrm>
          <a:prstGeom prst="leftBrace">
            <a:avLst>
              <a:gd name="adj1" fmla="val 45378"/>
              <a:gd name="adj2" fmla="val 50000"/>
            </a:avLst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 sz="2000"/>
          </a:p>
        </p:txBody>
      </p:sp>
      <p:cxnSp>
        <p:nvCxnSpPr>
          <p:cNvPr id="48" name="直接箭头连接符 47"/>
          <p:cNvCxnSpPr/>
          <p:nvPr/>
        </p:nvCxnSpPr>
        <p:spPr>
          <a:xfrm>
            <a:off x="6870810" y="3901115"/>
            <a:ext cx="0" cy="684000"/>
          </a:xfrm>
          <a:prstGeom prst="straightConnector1">
            <a:avLst/>
          </a:prstGeom>
          <a:ln w="28575">
            <a:solidFill>
              <a:srgbClr val="0070C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内容占位符 2"/>
          <p:cNvSpPr>
            <a:spLocks noGrp="1"/>
          </p:cNvSpPr>
          <p:nvPr/>
        </p:nvSpPr>
        <p:spPr>
          <a:xfrm>
            <a:off x="609670" y="148532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 marL="2286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sz="18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grpSp>
        <p:nvGrpSpPr>
          <p:cNvPr id="51" name="Group 14"/>
          <p:cNvGrpSpPr/>
          <p:nvPr/>
        </p:nvGrpSpPr>
        <p:grpSpPr bwMode="auto">
          <a:xfrm rot="0">
            <a:off x="3552825" y="1854200"/>
            <a:ext cx="4674870" cy="849630"/>
            <a:chOff x="1107" y="2388"/>
            <a:chExt cx="3405" cy="896"/>
          </a:xfrm>
        </p:grpSpPr>
        <p:sp>
          <p:nvSpPr>
            <p:cNvPr id="52" name="Line 10"/>
            <p:cNvSpPr>
              <a:spLocks noChangeShapeType="1"/>
            </p:cNvSpPr>
            <p:nvPr/>
          </p:nvSpPr>
          <p:spPr bwMode="auto">
            <a:xfrm>
              <a:off x="1109" y="2736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Line 11"/>
            <p:cNvSpPr>
              <a:spLocks noChangeShapeType="1"/>
            </p:cNvSpPr>
            <p:nvPr/>
          </p:nvSpPr>
          <p:spPr bwMode="auto">
            <a:xfrm>
              <a:off x="4512" y="2753"/>
              <a:ext cx="0" cy="48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Line 12"/>
            <p:cNvSpPr>
              <a:spLocks noChangeShapeType="1"/>
            </p:cNvSpPr>
            <p:nvPr/>
          </p:nvSpPr>
          <p:spPr bwMode="auto">
            <a:xfrm>
              <a:off x="1126" y="3006"/>
              <a:ext cx="3369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 Box 13"/>
            <p:cNvSpPr txBox="1">
              <a:spLocks noChangeArrowheads="1"/>
            </p:cNvSpPr>
            <p:nvPr/>
          </p:nvSpPr>
          <p:spPr bwMode="auto">
            <a:xfrm>
              <a:off x="2473" y="2864"/>
              <a:ext cx="798" cy="4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32 </a:t>
              </a: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rPr>
                <a:t>位</a:t>
              </a:r>
              <a:endPara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endParaRPr>
            </a:p>
          </p:txBody>
        </p:sp>
        <p:grpSp>
          <p:nvGrpSpPr>
            <p:cNvPr id="56" name="Group 7"/>
            <p:cNvGrpSpPr/>
            <p:nvPr/>
          </p:nvGrpSpPr>
          <p:grpSpPr bwMode="auto">
            <a:xfrm>
              <a:off x="1107" y="2388"/>
              <a:ext cx="3404" cy="396"/>
              <a:chOff x="1205" y="3011"/>
              <a:chExt cx="3072" cy="437"/>
            </a:xfrm>
          </p:grpSpPr>
          <p:sp>
            <p:nvSpPr>
              <p:cNvPr id="57" name="Rectangle 8"/>
              <p:cNvSpPr>
                <a:spLocks noChangeArrowheads="1"/>
              </p:cNvSpPr>
              <p:nvPr/>
            </p:nvSpPr>
            <p:spPr bwMode="auto">
              <a:xfrm>
                <a:off x="1205" y="3011"/>
                <a:ext cx="1536" cy="436"/>
              </a:xfrm>
              <a:prstGeom prst="rect">
                <a:avLst/>
              </a:prstGeom>
              <a:solidFill>
                <a:srgbClr val="FF66FF"/>
              </a:solidFill>
              <a:ln w="19050" algn="ctr">
                <a:solidFill>
                  <a:schemeClr val="tx1"/>
                </a:solidFill>
                <a:miter lim="800000"/>
              </a:ln>
              <a:effectLst>
                <a:outerShdw dist="107763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rPr>
                  <a:t>网络号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黑体" panose="02010609060101010101" charset="-122"/>
                </a:endParaRPr>
              </a:p>
            </p:txBody>
          </p:sp>
          <p:sp>
            <p:nvSpPr>
              <p:cNvPr id="58" name="Rectangle 9"/>
              <p:cNvSpPr>
                <a:spLocks noChangeArrowheads="1"/>
              </p:cNvSpPr>
              <p:nvPr/>
            </p:nvSpPr>
            <p:spPr bwMode="auto">
              <a:xfrm>
                <a:off x="2741" y="3012"/>
                <a:ext cx="1536" cy="436"/>
              </a:xfrm>
              <a:prstGeom prst="rect">
                <a:avLst/>
              </a:prstGeom>
              <a:solidFill>
                <a:srgbClr val="FFFF66"/>
              </a:solidFill>
              <a:ln w="19050" algn="ctr">
                <a:solidFill>
                  <a:schemeClr val="tx1"/>
                </a:solidFill>
                <a:miter lim="800000"/>
              </a:ln>
              <a:effectLst>
                <a:outerShdw dist="107763" dir="2700000" algn="ctr" rotWithShape="0">
                  <a:srgbClr val="1C1C1C">
                    <a:alpha val="50000"/>
                  </a:srgbClr>
                </a:outerShdw>
              </a:effectLst>
            </p:spPr>
            <p:txBody>
              <a:bodyPr wrap="none" anchor="ctr"/>
              <a:p>
                <a:pPr marL="0" marR="0" lvl="0" indent="0" algn="ctr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rPr>
                  <a:t>主机号</a:t>
                </a:r>
                <a:endParaRPr kumimoji="0" lang="en-US" altLang="zh-CN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黑体" panose="02010609060101010101" charset="-122"/>
                </a:endParaRPr>
              </a:p>
            </p:txBody>
          </p:sp>
        </p:grpSp>
      </p:grpSp>
      <p:grpSp>
        <p:nvGrpSpPr>
          <p:cNvPr id="79" name="组合 78"/>
          <p:cNvGrpSpPr/>
          <p:nvPr/>
        </p:nvGrpSpPr>
        <p:grpSpPr>
          <a:xfrm>
            <a:off x="609670" y="1484685"/>
            <a:ext cx="10969835" cy="4764915"/>
            <a:chOff x="960" y="2330"/>
            <a:chExt cx="17275" cy="7504"/>
          </a:xfrm>
        </p:grpSpPr>
        <p:cxnSp>
          <p:nvCxnSpPr>
            <p:cNvPr id="60" name="直接箭头连接符 59"/>
            <p:cNvCxnSpPr/>
            <p:nvPr/>
          </p:nvCxnSpPr>
          <p:spPr>
            <a:xfrm>
              <a:off x="8027" y="6133"/>
              <a:ext cx="0" cy="107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文本框 61"/>
            <p:cNvSpPr txBox="1"/>
            <p:nvPr/>
          </p:nvSpPr>
          <p:spPr>
            <a:xfrm>
              <a:off x="10273" y="7811"/>
              <a:ext cx="18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</a:rPr>
                <a:t>主机</a:t>
              </a:r>
              <a:endParaRPr lang="zh-CN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63" name="内容占位符 2"/>
            <p:cNvSpPr>
              <a:spLocks noGrp="1"/>
            </p:cNvSpPr>
            <p:nvPr/>
          </p:nvSpPr>
          <p:spPr>
            <a:xfrm>
              <a:off x="960" y="2339"/>
              <a:ext cx="17274" cy="7495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228600" indent="-22860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Char char="●"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693" y="4956"/>
              <a:ext cx="7336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130. 20 . 5 . 12</a:t>
              </a:r>
              <a:endParaRPr lang="en-US" altLang="zh-CN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65" name="左大括号 64"/>
            <p:cNvSpPr/>
            <p:nvPr/>
          </p:nvSpPr>
          <p:spPr>
            <a:xfrm rot="5400000">
              <a:off x="7712" y="3715"/>
              <a:ext cx="324" cy="199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  <p:sp>
          <p:nvSpPr>
            <p:cNvPr id="66" name="左大括号 65"/>
            <p:cNvSpPr/>
            <p:nvPr/>
          </p:nvSpPr>
          <p:spPr>
            <a:xfrm rot="5400000">
              <a:off x="10658" y="3845"/>
              <a:ext cx="324" cy="173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  <p:cxnSp>
          <p:nvCxnSpPr>
            <p:cNvPr id="67" name="直接箭头连接符 66"/>
            <p:cNvCxnSpPr/>
            <p:nvPr/>
          </p:nvCxnSpPr>
          <p:spPr>
            <a:xfrm>
              <a:off x="10821" y="6134"/>
              <a:ext cx="0" cy="107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内容占位符 2"/>
            <p:cNvSpPr>
              <a:spLocks noGrp="1"/>
            </p:cNvSpPr>
            <p:nvPr/>
          </p:nvSpPr>
          <p:spPr>
            <a:xfrm>
              <a:off x="961" y="2330"/>
              <a:ext cx="17274" cy="7495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228600" indent="-22860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Char char="●"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70" name="Group 14"/>
            <p:cNvGrpSpPr/>
            <p:nvPr/>
          </p:nvGrpSpPr>
          <p:grpSpPr bwMode="auto">
            <a:xfrm rot="0">
              <a:off x="5596" y="2911"/>
              <a:ext cx="7362" cy="1338"/>
              <a:chOff x="1107" y="2388"/>
              <a:chExt cx="3405" cy="896"/>
            </a:xfrm>
          </p:grpSpPr>
          <p:sp>
            <p:nvSpPr>
              <p:cNvPr id="71" name="Line 10"/>
              <p:cNvSpPr>
                <a:spLocks noChangeShapeType="1"/>
              </p:cNvSpPr>
              <p:nvPr/>
            </p:nvSpPr>
            <p:spPr bwMode="auto">
              <a:xfrm>
                <a:off x="1109" y="2736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2" name="Line 11"/>
              <p:cNvSpPr>
                <a:spLocks noChangeShapeType="1"/>
              </p:cNvSpPr>
              <p:nvPr/>
            </p:nvSpPr>
            <p:spPr bwMode="auto">
              <a:xfrm>
                <a:off x="4512" y="2753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3" name="Line 12"/>
              <p:cNvSpPr>
                <a:spLocks noChangeShapeType="1"/>
              </p:cNvSpPr>
              <p:nvPr/>
            </p:nvSpPr>
            <p:spPr bwMode="auto">
              <a:xfrm>
                <a:off x="1126" y="3006"/>
                <a:ext cx="336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4" name="Text Box 13"/>
              <p:cNvSpPr txBox="1">
                <a:spLocks noChangeArrowheads="1"/>
              </p:cNvSpPr>
              <p:nvPr/>
            </p:nvSpPr>
            <p:spPr bwMode="auto">
              <a:xfrm>
                <a:off x="2473" y="2864"/>
                <a:ext cx="798" cy="4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32 </a:t>
                </a: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位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grpSp>
            <p:nvGrpSpPr>
              <p:cNvPr id="75" name="Group 7"/>
              <p:cNvGrpSpPr/>
              <p:nvPr/>
            </p:nvGrpSpPr>
            <p:grpSpPr bwMode="auto">
              <a:xfrm>
                <a:off x="1107" y="2388"/>
                <a:ext cx="3404" cy="396"/>
                <a:chOff x="1205" y="3011"/>
                <a:chExt cx="3072" cy="437"/>
              </a:xfrm>
            </p:grpSpPr>
            <p:sp>
              <p:nvSpPr>
                <p:cNvPr id="76" name="Rectangle 8"/>
                <p:cNvSpPr>
                  <a:spLocks noChangeArrowheads="1"/>
                </p:cNvSpPr>
                <p:nvPr/>
              </p:nvSpPr>
              <p:spPr bwMode="auto">
                <a:xfrm>
                  <a:off x="1205" y="3011"/>
                  <a:ext cx="1536" cy="43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 algn="ctr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黑体" panose="02010609060101010101" charset="-122"/>
                    </a:rPr>
                    <a:t>网络号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endParaRPr>
                </a:p>
              </p:txBody>
            </p:sp>
            <p:sp>
              <p:nvSpPr>
                <p:cNvPr id="77" name="Rectangle 9"/>
                <p:cNvSpPr>
                  <a:spLocks noChangeArrowheads="1"/>
                </p:cNvSpPr>
                <p:nvPr/>
              </p:nvSpPr>
              <p:spPr bwMode="auto">
                <a:xfrm>
                  <a:off x="2741" y="3012"/>
                  <a:ext cx="1536" cy="4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 algn="ctr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黑体" panose="02010609060101010101" charset="-122"/>
                    </a:rPr>
                    <a:t>主机号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endParaRPr>
                </a:p>
              </p:txBody>
            </p:sp>
          </p:grpSp>
        </p:grpSp>
        <p:sp>
          <p:nvSpPr>
            <p:cNvPr id="3" name="文本框 2"/>
            <p:cNvSpPr txBox="1"/>
            <p:nvPr/>
          </p:nvSpPr>
          <p:spPr>
            <a:xfrm>
              <a:off x="6693" y="4956"/>
              <a:ext cx="7336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130. 20 . 5 . 12</a:t>
              </a:r>
              <a:endParaRPr lang="en-US" altLang="zh-CN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4" name="左大括号 3"/>
            <p:cNvSpPr/>
            <p:nvPr/>
          </p:nvSpPr>
          <p:spPr>
            <a:xfrm rot="5400000">
              <a:off x="7712" y="3715"/>
              <a:ext cx="324" cy="199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  <p:cxnSp>
          <p:nvCxnSpPr>
            <p:cNvPr id="16" name="直接箭头连接符 15"/>
            <p:cNvCxnSpPr/>
            <p:nvPr/>
          </p:nvCxnSpPr>
          <p:spPr>
            <a:xfrm>
              <a:off x="8027" y="6125"/>
              <a:ext cx="0" cy="107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左大括号 21"/>
            <p:cNvSpPr/>
            <p:nvPr/>
          </p:nvSpPr>
          <p:spPr>
            <a:xfrm rot="5400000">
              <a:off x="10658" y="3837"/>
              <a:ext cx="324" cy="173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693" y="4948"/>
              <a:ext cx="7336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130. 20 . 5 . 12</a:t>
              </a:r>
              <a:endParaRPr lang="en-US" altLang="zh-CN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24" name="左大括号 23"/>
            <p:cNvSpPr/>
            <p:nvPr/>
          </p:nvSpPr>
          <p:spPr>
            <a:xfrm rot="5400000">
              <a:off x="7712" y="3707"/>
              <a:ext cx="324" cy="199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</p:grpSp>
      <p:pic>
        <p:nvPicPr>
          <p:cNvPr id="25" name="图片 24" descr="bf53bc72397c41c5b9ccb4ecf9ca8d50"/>
          <p:cNvPicPr>
            <a:picLocks noChangeAspect="1"/>
          </p:cNvPicPr>
          <p:nvPr/>
        </p:nvPicPr>
        <p:blipFill>
          <a:blip r:embed="rId1"/>
          <a:srcRect t="11594"/>
          <a:stretch>
            <a:fillRect/>
          </a:stretch>
        </p:blipFill>
        <p:spPr>
          <a:xfrm>
            <a:off x="6424295" y="4573270"/>
            <a:ext cx="1449070" cy="1162050"/>
          </a:xfrm>
          <a:prstGeom prst="rect">
            <a:avLst/>
          </a:prstGeom>
        </p:spPr>
      </p:pic>
      <p:pic>
        <p:nvPicPr>
          <p:cNvPr id="26" name="Picture 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2595" y="4712335"/>
            <a:ext cx="1637665" cy="88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文本框 26"/>
          <p:cNvSpPr txBox="1"/>
          <p:nvPr/>
        </p:nvSpPr>
        <p:spPr>
          <a:xfrm>
            <a:off x="4458335" y="4954905"/>
            <a:ext cx="12255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>
                <a:solidFill>
                  <a:srgbClr val="FF0000"/>
                </a:solidFill>
              </a:rPr>
              <a:t>农大职院</a:t>
            </a:r>
            <a:endParaRPr lang="zh-CN" altLang="en-US" sz="2000">
              <a:solidFill>
                <a:srgbClr val="FF0000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09670" y="1479605"/>
            <a:ext cx="10969835" cy="4764915"/>
            <a:chOff x="960" y="2330"/>
            <a:chExt cx="17275" cy="7504"/>
          </a:xfrm>
        </p:grpSpPr>
        <p:cxnSp>
          <p:nvCxnSpPr>
            <p:cNvPr id="29" name="直接箭头连接符 28"/>
            <p:cNvCxnSpPr/>
            <p:nvPr/>
          </p:nvCxnSpPr>
          <p:spPr>
            <a:xfrm>
              <a:off x="8027" y="6133"/>
              <a:ext cx="0" cy="107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文本框 29"/>
            <p:cNvSpPr txBox="1"/>
            <p:nvPr/>
          </p:nvSpPr>
          <p:spPr>
            <a:xfrm>
              <a:off x="10273" y="7811"/>
              <a:ext cx="1808" cy="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zh-CN" altLang="en-US" sz="2000">
                  <a:solidFill>
                    <a:srgbClr val="FF0000"/>
                  </a:solidFill>
                </a:rPr>
                <a:t>主机</a:t>
              </a:r>
              <a:endParaRPr lang="zh-CN" altLang="en-US" sz="2000">
                <a:solidFill>
                  <a:srgbClr val="FF0000"/>
                </a:solidFill>
              </a:endParaRPr>
            </a:p>
          </p:txBody>
        </p:sp>
        <p:sp>
          <p:nvSpPr>
            <p:cNvPr id="31" name="内容占位符 2"/>
            <p:cNvSpPr>
              <a:spLocks noGrp="1"/>
            </p:cNvSpPr>
            <p:nvPr/>
          </p:nvSpPr>
          <p:spPr>
            <a:xfrm>
              <a:off x="960" y="2339"/>
              <a:ext cx="17274" cy="7495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228600" indent="-22860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Char char="●"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6693" y="4956"/>
              <a:ext cx="7336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130. 20 . 5 . 12</a:t>
              </a:r>
              <a:endParaRPr lang="en-US" altLang="zh-CN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50" name="左大括号 49"/>
            <p:cNvSpPr/>
            <p:nvPr/>
          </p:nvSpPr>
          <p:spPr>
            <a:xfrm rot="5400000">
              <a:off x="7712" y="3715"/>
              <a:ext cx="324" cy="199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  <p:sp>
          <p:nvSpPr>
            <p:cNvPr id="59" name="左大括号 58"/>
            <p:cNvSpPr/>
            <p:nvPr/>
          </p:nvSpPr>
          <p:spPr>
            <a:xfrm rot="5400000">
              <a:off x="10658" y="3845"/>
              <a:ext cx="324" cy="173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  <p:cxnSp>
          <p:nvCxnSpPr>
            <p:cNvPr id="61" name="直接箭头连接符 60"/>
            <p:cNvCxnSpPr/>
            <p:nvPr/>
          </p:nvCxnSpPr>
          <p:spPr>
            <a:xfrm>
              <a:off x="10821" y="6134"/>
              <a:ext cx="0" cy="107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内容占位符 2"/>
            <p:cNvSpPr>
              <a:spLocks noGrp="1"/>
            </p:cNvSpPr>
            <p:nvPr/>
          </p:nvSpPr>
          <p:spPr>
            <a:xfrm>
              <a:off x="961" y="2330"/>
              <a:ext cx="17274" cy="7495"/>
            </a:xfrm>
            <a:prstGeom prst="rect">
              <a:avLst/>
            </a:prstGeom>
          </p:spPr>
          <p:txBody>
            <a:bodyPr vert="horz" lIns="90000" tIns="46800" rIns="90000" bIns="46800" rtlCol="0">
              <a:normAutofit/>
            </a:bodyPr>
            <a:lstStyle>
              <a:lvl1pPr marL="228600" indent="-22860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1000"/>
                </a:spcAft>
                <a:buFont typeface="Arial" panose="020B0604020202020204" pitchFamily="34" charset="0"/>
                <a:buChar char="●"/>
                <a:defRPr sz="18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1pPr>
              <a:lvl2pPr marL="6858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tabLst>
                  <a:tab pos="1609725" algn="l"/>
                  <a:tab pos="1609725" algn="l"/>
                  <a:tab pos="1609725" algn="l"/>
                  <a:tab pos="1609725" algn="l"/>
                </a:tabLst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2pPr>
              <a:lvl3pPr marL="11430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600"/>
                </a:spcAft>
                <a:buFont typeface="Arial" panose="020B0604020202020204" pitchFamily="34" charset="0"/>
                <a:buChar char="●"/>
                <a:defRPr sz="16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3pPr>
              <a:lvl4pPr marL="16002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Wingdings" panose="05000000000000000000" charset="0"/>
                <a:buChar char="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4pPr>
              <a:lvl5pPr marL="2057400" indent="-22860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300"/>
                </a:spcAft>
                <a:buFont typeface="Arial" panose="020B0604020202020204" pitchFamily="34" charset="0"/>
                <a:buChar char="•"/>
                <a:defRPr sz="1400" u="none" strike="noStrike" kern="1200" cap="none" spc="150" normalizeH="0" baseline="0">
                  <a:solidFill>
                    <a:schemeClr val="tx1">
                      <a:lumMod val="65000"/>
                      <a:lumOff val="35000"/>
                    </a:schemeClr>
                  </a:solidFill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78" name="Group 14"/>
            <p:cNvGrpSpPr/>
            <p:nvPr/>
          </p:nvGrpSpPr>
          <p:grpSpPr bwMode="auto">
            <a:xfrm rot="0">
              <a:off x="5596" y="2911"/>
              <a:ext cx="7362" cy="1338"/>
              <a:chOff x="1107" y="2388"/>
              <a:chExt cx="3405" cy="896"/>
            </a:xfrm>
          </p:grpSpPr>
          <p:sp>
            <p:nvSpPr>
              <p:cNvPr id="81" name="Line 10"/>
              <p:cNvSpPr>
                <a:spLocks noChangeShapeType="1"/>
              </p:cNvSpPr>
              <p:nvPr/>
            </p:nvSpPr>
            <p:spPr bwMode="auto">
              <a:xfrm>
                <a:off x="1109" y="2736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2" name="Line 11"/>
              <p:cNvSpPr>
                <a:spLocks noChangeShapeType="1"/>
              </p:cNvSpPr>
              <p:nvPr/>
            </p:nvSpPr>
            <p:spPr bwMode="auto">
              <a:xfrm>
                <a:off x="4512" y="2753"/>
                <a:ext cx="0" cy="48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3" name="Line 12"/>
              <p:cNvSpPr>
                <a:spLocks noChangeShapeType="1"/>
              </p:cNvSpPr>
              <p:nvPr/>
            </p:nvSpPr>
            <p:spPr bwMode="auto">
              <a:xfrm>
                <a:off x="1126" y="3006"/>
                <a:ext cx="3369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84" name="Text Box 13"/>
              <p:cNvSpPr txBox="1">
                <a:spLocks noChangeArrowheads="1"/>
              </p:cNvSpPr>
              <p:nvPr/>
            </p:nvSpPr>
            <p:spPr bwMode="auto">
              <a:xfrm>
                <a:off x="2473" y="2864"/>
                <a:ext cx="798" cy="4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p>
                <a:pPr marL="0" marR="0" lvl="0" indent="0" defTabSz="914400" eaLnBrk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altLang="zh-CN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32 </a:t>
                </a:r>
                <a:r>
                  <a:rPr kumimoji="0" lang="zh-CN" altLang="en-US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charset="-122"/>
                    <a:ea typeface="黑体" panose="02010609060101010101" charset="-122"/>
                    <a:cs typeface="黑体" panose="02010609060101010101" charset="-122"/>
                  </a:rPr>
                  <a:t>位</a:t>
                </a:r>
                <a:endParaRPr kumimoji="0" lang="zh-CN" alt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charset="-122"/>
                  <a:ea typeface="黑体" panose="02010609060101010101" charset="-122"/>
                  <a:cs typeface="黑体" panose="02010609060101010101" charset="-122"/>
                </a:endParaRPr>
              </a:p>
            </p:txBody>
          </p:sp>
          <p:grpSp>
            <p:nvGrpSpPr>
              <p:cNvPr id="85" name="Group 7"/>
              <p:cNvGrpSpPr/>
              <p:nvPr/>
            </p:nvGrpSpPr>
            <p:grpSpPr bwMode="auto">
              <a:xfrm>
                <a:off x="1107" y="2388"/>
                <a:ext cx="3404" cy="396"/>
                <a:chOff x="1205" y="3011"/>
                <a:chExt cx="3072" cy="437"/>
              </a:xfrm>
            </p:grpSpPr>
            <p:sp>
              <p:nvSpPr>
                <p:cNvPr id="86" name="Rectangle 8"/>
                <p:cNvSpPr>
                  <a:spLocks noChangeArrowheads="1"/>
                </p:cNvSpPr>
                <p:nvPr/>
              </p:nvSpPr>
              <p:spPr bwMode="auto">
                <a:xfrm>
                  <a:off x="1205" y="3011"/>
                  <a:ext cx="1536" cy="436"/>
                </a:xfrm>
                <a:prstGeom prst="rect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 w="19050" algn="ctr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黑体" panose="02010609060101010101" charset="-122"/>
                    </a:rPr>
                    <a:t>网络号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endParaRPr>
                </a:p>
              </p:txBody>
            </p:sp>
            <p:sp>
              <p:nvSpPr>
                <p:cNvPr id="87" name="Rectangle 9"/>
                <p:cNvSpPr>
                  <a:spLocks noChangeArrowheads="1"/>
                </p:cNvSpPr>
                <p:nvPr/>
              </p:nvSpPr>
              <p:spPr bwMode="auto">
                <a:xfrm>
                  <a:off x="2741" y="3012"/>
                  <a:ext cx="1536" cy="436"/>
                </a:xfrm>
                <a:prstGeom prst="rect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 w="19050" algn="ctr">
                  <a:solidFill>
                    <a:schemeClr val="tx1"/>
                  </a:solidFill>
                  <a:miter lim="800000"/>
                </a:ln>
                <a:effectLst>
                  <a:outerShdw dist="107763" dir="2700000" algn="ctr" rotWithShape="0">
                    <a:srgbClr val="1C1C1C">
                      <a:alpha val="50000"/>
                    </a:srgbClr>
                  </a:outerShdw>
                </a:effectLst>
              </p:spPr>
              <p:txBody>
                <a:bodyPr wrap="none" anchor="ctr"/>
                <a:p>
                  <a:pPr marL="0" marR="0" lvl="0" indent="0" algn="ctr" defTabSz="914400" eaLnBrk="0" fontAlgn="auto" latinLnBrk="0" hangingPunct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zh-CN" altLang="en-US" sz="20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+mn-lt"/>
                      <a:ea typeface="黑体" panose="02010609060101010101" charset="-122"/>
                    </a:rPr>
                    <a:t>主机号</a:t>
                  </a:r>
                  <a:endParaRPr kumimoji="0" lang="en-US" altLang="zh-CN" sz="2000" b="1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黑体" panose="02010609060101010101" charset="-122"/>
                  </a:endParaRPr>
                </a:p>
              </p:txBody>
            </p:sp>
          </p:grpSp>
        </p:grpSp>
        <p:sp>
          <p:nvSpPr>
            <p:cNvPr id="88" name="文本框 87"/>
            <p:cNvSpPr txBox="1"/>
            <p:nvPr/>
          </p:nvSpPr>
          <p:spPr>
            <a:xfrm>
              <a:off x="6693" y="4956"/>
              <a:ext cx="7336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130. 20 . 5 . 12</a:t>
              </a:r>
              <a:endParaRPr lang="en-US" altLang="zh-CN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89" name="左大括号 88"/>
            <p:cNvSpPr/>
            <p:nvPr/>
          </p:nvSpPr>
          <p:spPr>
            <a:xfrm rot="5400000">
              <a:off x="7712" y="3715"/>
              <a:ext cx="324" cy="199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  <p:cxnSp>
          <p:nvCxnSpPr>
            <p:cNvPr id="90" name="直接箭头连接符 89"/>
            <p:cNvCxnSpPr/>
            <p:nvPr/>
          </p:nvCxnSpPr>
          <p:spPr>
            <a:xfrm>
              <a:off x="8027" y="6125"/>
              <a:ext cx="0" cy="1077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左大括号 90"/>
            <p:cNvSpPr/>
            <p:nvPr/>
          </p:nvSpPr>
          <p:spPr>
            <a:xfrm rot="5400000">
              <a:off x="10658" y="3837"/>
              <a:ext cx="324" cy="173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  <p:sp>
          <p:nvSpPr>
            <p:cNvPr id="92" name="文本框 91"/>
            <p:cNvSpPr txBox="1"/>
            <p:nvPr/>
          </p:nvSpPr>
          <p:spPr>
            <a:xfrm>
              <a:off x="6693" y="4948"/>
              <a:ext cx="7336" cy="8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3000" b="1" dirty="0" smtClean="0">
                  <a:solidFill>
                    <a:srgbClr val="FF0000"/>
                  </a:solidFill>
                  <a:latin typeface="黑体" panose="02010609060101010101" charset="-122"/>
                  <a:ea typeface="黑体" panose="02010609060101010101" charset="-122"/>
                  <a:sym typeface="+mn-ea"/>
                </a:rPr>
                <a:t>130. 20 . 5 . 12</a:t>
              </a:r>
              <a:endParaRPr lang="en-US" altLang="zh-CN" sz="3000" b="1" dirty="0" smtClean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sym typeface="+mn-ea"/>
              </a:endParaRPr>
            </a:p>
          </p:txBody>
        </p:sp>
        <p:sp>
          <p:nvSpPr>
            <p:cNvPr id="93" name="左大括号 92"/>
            <p:cNvSpPr/>
            <p:nvPr/>
          </p:nvSpPr>
          <p:spPr>
            <a:xfrm rot="5400000">
              <a:off x="7712" y="3707"/>
              <a:ext cx="324" cy="1999"/>
            </a:xfrm>
            <a:prstGeom prst="leftBrace">
              <a:avLst>
                <a:gd name="adj1" fmla="val 45378"/>
                <a:gd name="adj2" fmla="val 50000"/>
              </a:avLst>
            </a:prstGeom>
            <a:ln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p>
              <a:pPr algn="ctr"/>
              <a:endParaRPr lang="zh-CN" altLang="en-US" sz="2000"/>
            </a:p>
          </p:txBody>
        </p:sp>
      </p:grpSp>
      <p:grpSp>
        <p:nvGrpSpPr>
          <p:cNvPr id="121" name="组合 120"/>
          <p:cNvGrpSpPr/>
          <p:nvPr/>
        </p:nvGrpSpPr>
        <p:grpSpPr>
          <a:xfrm>
            <a:off x="608965" y="1479550"/>
            <a:ext cx="10968990" cy="4765040"/>
            <a:chOff x="959" y="2330"/>
            <a:chExt cx="17274" cy="7504"/>
          </a:xfrm>
        </p:grpSpPr>
        <p:pic>
          <p:nvPicPr>
            <p:cNvPr id="94" name="图片 93" descr="bf53bc72397c41c5b9ccb4ecf9ca8d50"/>
            <p:cNvPicPr>
              <a:picLocks noChangeAspect="1"/>
            </p:cNvPicPr>
            <p:nvPr/>
          </p:nvPicPr>
          <p:blipFill>
            <a:blip r:embed="rId1"/>
            <a:srcRect t="11594"/>
            <a:stretch>
              <a:fillRect/>
            </a:stretch>
          </p:blipFill>
          <p:spPr>
            <a:xfrm>
              <a:off x="10116" y="7202"/>
              <a:ext cx="2282" cy="1830"/>
            </a:xfrm>
            <a:prstGeom prst="rect">
              <a:avLst/>
            </a:prstGeom>
          </p:spPr>
        </p:pic>
        <p:grpSp>
          <p:nvGrpSpPr>
            <p:cNvPr id="120" name="组合 119"/>
            <p:cNvGrpSpPr/>
            <p:nvPr/>
          </p:nvGrpSpPr>
          <p:grpSpPr>
            <a:xfrm>
              <a:off x="959" y="2330"/>
              <a:ext cx="17274" cy="7504"/>
              <a:chOff x="959" y="2330"/>
              <a:chExt cx="17274" cy="7504"/>
            </a:xfrm>
          </p:grpSpPr>
          <p:pic>
            <p:nvPicPr>
              <p:cNvPr id="95" name="Picture 53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" y="7421"/>
                <a:ext cx="2579" cy="1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6" name="文本框 95"/>
              <p:cNvSpPr txBox="1"/>
              <p:nvPr/>
            </p:nvSpPr>
            <p:spPr>
              <a:xfrm>
                <a:off x="7020" y="7803"/>
                <a:ext cx="1930" cy="6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2000">
                    <a:solidFill>
                      <a:srgbClr val="FF0000"/>
                    </a:solidFill>
                  </a:rPr>
                  <a:t>农大职院</a:t>
                </a:r>
                <a:endParaRPr lang="zh-CN" altLang="en-US" sz="200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97" name="组合 96"/>
              <p:cNvGrpSpPr/>
              <p:nvPr/>
            </p:nvGrpSpPr>
            <p:grpSpPr>
              <a:xfrm>
                <a:off x="959" y="2330"/>
                <a:ext cx="17275" cy="7504"/>
                <a:chOff x="960" y="2330"/>
                <a:chExt cx="17275" cy="7504"/>
              </a:xfrm>
            </p:grpSpPr>
            <p:cxnSp>
              <p:nvCxnSpPr>
                <p:cNvPr id="98" name="直接箭头连接符 97"/>
                <p:cNvCxnSpPr/>
                <p:nvPr/>
              </p:nvCxnSpPr>
              <p:spPr>
                <a:xfrm>
                  <a:off x="8027" y="6133"/>
                  <a:ext cx="0" cy="1077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文本框 98"/>
                <p:cNvSpPr txBox="1"/>
                <p:nvPr/>
              </p:nvSpPr>
              <p:spPr>
                <a:xfrm>
                  <a:off x="10273" y="7811"/>
                  <a:ext cx="1808" cy="62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zh-CN" altLang="en-US" sz="2000">
                      <a:solidFill>
                        <a:srgbClr val="FF0000"/>
                      </a:solidFill>
                    </a:rPr>
                    <a:t>主机</a:t>
                  </a:r>
                  <a:endParaRPr lang="zh-CN" altLang="en-US" sz="20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00" name="内容占位符 2"/>
                <p:cNvSpPr>
                  <a:spLocks noGrp="1"/>
                </p:cNvSpPr>
                <p:nvPr/>
              </p:nvSpPr>
              <p:spPr>
                <a:xfrm>
                  <a:off x="960" y="2339"/>
                  <a:ext cx="17274" cy="7495"/>
                </a:xfrm>
                <a:prstGeom prst="rect">
                  <a:avLst/>
                </a:prstGeom>
              </p:spPr>
              <p:txBody>
                <a:bodyPr vert="horz" lIns="90000" tIns="46800" rIns="90000" bIns="46800" rtlCol="0">
                  <a:normAutofit/>
                </a:bodyPr>
                <a:lstStyle>
                  <a:lvl1pPr marL="228600" indent="-22860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●"/>
                    <a:defRPr sz="18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1pPr>
                  <a:lvl2pPr marL="6858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●"/>
                    <a:tabLst>
                      <a:tab pos="1609725" algn="l"/>
                      <a:tab pos="1609725" algn="l"/>
                      <a:tab pos="1609725" algn="l"/>
                      <a:tab pos="1609725" algn="l"/>
                    </a:tabLst>
                    <a:defRPr sz="16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2pPr>
                  <a:lvl3pPr marL="11430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●"/>
                    <a:defRPr sz="16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3pPr>
                  <a:lvl4pPr marL="16002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anose="05000000000000000000" charset="0"/>
                    <a:buChar char=""/>
                    <a:defRPr sz="14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4pPr>
                  <a:lvl5pPr marL="20574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Arial" panose="020B0604020202020204" pitchFamily="34" charset="0"/>
                    <a:buChar char="•"/>
                    <a:defRPr sz="14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sp>
              <p:nvSpPr>
                <p:cNvPr id="101" name="文本框 100"/>
                <p:cNvSpPr txBox="1"/>
                <p:nvPr/>
              </p:nvSpPr>
              <p:spPr>
                <a:xfrm>
                  <a:off x="6693" y="4956"/>
                  <a:ext cx="7336" cy="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3000" b="1" dirty="0" smtClean="0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  <a:sym typeface="+mn-ea"/>
                    </a:rPr>
                    <a:t>130. 20 . 5 . 12</a:t>
                  </a:r>
                  <a:endParaRPr lang="en-US" altLang="zh-CN" sz="3000" b="1" dirty="0" smtClean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endParaRPr>
                </a:p>
              </p:txBody>
            </p:sp>
            <p:sp>
              <p:nvSpPr>
                <p:cNvPr id="102" name="左大括号 101"/>
                <p:cNvSpPr/>
                <p:nvPr/>
              </p:nvSpPr>
              <p:spPr>
                <a:xfrm rot="5400000">
                  <a:off x="7712" y="3715"/>
                  <a:ext cx="324" cy="1999"/>
                </a:xfrm>
                <a:prstGeom prst="leftBrace">
                  <a:avLst>
                    <a:gd name="adj1" fmla="val 45378"/>
                    <a:gd name="adj2" fmla="val 50000"/>
                  </a:avLst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 sz="2000"/>
                </a:p>
              </p:txBody>
            </p:sp>
            <p:sp>
              <p:nvSpPr>
                <p:cNvPr id="103" name="左大括号 102"/>
                <p:cNvSpPr/>
                <p:nvPr/>
              </p:nvSpPr>
              <p:spPr>
                <a:xfrm rot="5400000">
                  <a:off x="10658" y="3845"/>
                  <a:ext cx="324" cy="1739"/>
                </a:xfrm>
                <a:prstGeom prst="leftBrace">
                  <a:avLst>
                    <a:gd name="adj1" fmla="val 45378"/>
                    <a:gd name="adj2" fmla="val 50000"/>
                  </a:avLst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 sz="2000"/>
                </a:p>
              </p:txBody>
            </p:sp>
            <p:cxnSp>
              <p:nvCxnSpPr>
                <p:cNvPr id="104" name="直接箭头连接符 103"/>
                <p:cNvCxnSpPr/>
                <p:nvPr/>
              </p:nvCxnSpPr>
              <p:spPr>
                <a:xfrm>
                  <a:off x="10821" y="6134"/>
                  <a:ext cx="0" cy="1077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5" name="内容占位符 2"/>
                <p:cNvSpPr>
                  <a:spLocks noGrp="1"/>
                </p:cNvSpPr>
                <p:nvPr/>
              </p:nvSpPr>
              <p:spPr>
                <a:xfrm>
                  <a:off x="961" y="2330"/>
                  <a:ext cx="17274" cy="7495"/>
                </a:xfrm>
                <a:prstGeom prst="rect">
                  <a:avLst/>
                </a:prstGeom>
              </p:spPr>
              <p:txBody>
                <a:bodyPr vert="horz" lIns="90000" tIns="46800" rIns="90000" bIns="46800" rtlCol="0">
                  <a:normAutofit/>
                </a:bodyPr>
                <a:lstStyle>
                  <a:lvl1pPr marL="228600" indent="-228600" algn="l" defTabSz="914400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1000"/>
                    </a:spcAft>
                    <a:buFont typeface="Arial" panose="020B0604020202020204" pitchFamily="34" charset="0"/>
                    <a:buChar char="●"/>
                    <a:defRPr sz="18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1pPr>
                  <a:lvl2pPr marL="6858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●"/>
                    <a:tabLst>
                      <a:tab pos="1609725" algn="l"/>
                      <a:tab pos="1609725" algn="l"/>
                      <a:tab pos="1609725" algn="l"/>
                      <a:tab pos="1609725" algn="l"/>
                    </a:tabLst>
                    <a:defRPr sz="16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2pPr>
                  <a:lvl3pPr marL="11430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600"/>
                    </a:spcAft>
                    <a:buFont typeface="Arial" panose="020B0604020202020204" pitchFamily="34" charset="0"/>
                    <a:buChar char="●"/>
                    <a:defRPr sz="16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3pPr>
                  <a:lvl4pPr marL="16002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Wingdings" panose="05000000000000000000" charset="0"/>
                    <a:buChar char=""/>
                    <a:defRPr sz="14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4pPr>
                  <a:lvl5pPr marL="2057400" indent="-228600" algn="l" defTabSz="914400" rtl="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300"/>
                    </a:spcAft>
                    <a:buFont typeface="Arial" panose="020B0604020202020204" pitchFamily="34" charset="0"/>
                    <a:buChar char="•"/>
                    <a:defRPr sz="1400" u="none" strike="noStrike" kern="1200" cap="none" spc="150" normalizeH="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uFillTx/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</a:defRPr>
                  </a:lvl5pPr>
                  <a:lvl6pPr marL="25146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9718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4290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886200" indent="-228600" algn="l" defTabSz="914400" rtl="0" eaLnBrk="1" latinLnBrk="0" hangingPunct="1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zh-CN" altLang="en-US"/>
                </a:p>
              </p:txBody>
            </p:sp>
            <p:grpSp>
              <p:nvGrpSpPr>
                <p:cNvPr id="106" name="Group 14"/>
                <p:cNvGrpSpPr/>
                <p:nvPr/>
              </p:nvGrpSpPr>
              <p:grpSpPr bwMode="auto">
                <a:xfrm rot="0">
                  <a:off x="5596" y="2911"/>
                  <a:ext cx="7362" cy="1338"/>
                  <a:chOff x="1107" y="2388"/>
                  <a:chExt cx="3405" cy="896"/>
                </a:xfrm>
              </p:grpSpPr>
              <p:sp>
                <p:nvSpPr>
                  <p:cNvPr id="107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09" y="2736"/>
                    <a:ext cx="0" cy="4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8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4512" y="2753"/>
                    <a:ext cx="0" cy="48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09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1126" y="3006"/>
                    <a:ext cx="3369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endParaRPr kumimoji="0" lang="zh-CN" altLang="en-US" sz="1400" b="0" i="0" u="none" strike="noStrike" kern="0" cap="none" spc="0" normalizeH="0" baseline="0" noProof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</a:endParaRPr>
                  </a:p>
                </p:txBody>
              </p:sp>
              <p:sp>
                <p:nvSpPr>
                  <p:cNvPr id="110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73" y="2864"/>
                    <a:ext cx="798" cy="42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>
                    <a:spAutoFit/>
                  </a:bodyPr>
                  <a:p>
                    <a:pPr marL="0" marR="0" lvl="0" indent="0" defTabSz="914400" eaLnBrk="0" fontAlgn="auto" latinLnBrk="0" hangingPunct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defRPr/>
                    </a:pPr>
                    <a:r>
                      <a:rPr kumimoji="0" lang="en-US" altLang="zh-CN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rPr>
                      <a:t>32 </a:t>
                    </a:r>
                    <a:r>
                      <a:rPr kumimoji="0" lang="zh-CN" altLang="en-US" sz="2000" b="1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rPr>
                      <a:t>位</a:t>
                    </a:r>
                    <a:endParaRPr kumimoji="0" lang="zh-CN" altLang="en-US" sz="20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ysClr val="windowText" lastClr="000000"/>
                      </a:solidFill>
                      <a:effectLst/>
                      <a:uLnTx/>
                      <a:uFillTx/>
                      <a:latin typeface="黑体" panose="02010609060101010101" charset="-122"/>
                      <a:ea typeface="黑体" panose="02010609060101010101" charset="-122"/>
                      <a:cs typeface="黑体" panose="02010609060101010101" charset="-122"/>
                    </a:endParaRPr>
                  </a:p>
                </p:txBody>
              </p:sp>
              <p:grpSp>
                <p:nvGrpSpPr>
                  <p:cNvPr id="111" name="Group 7"/>
                  <p:cNvGrpSpPr/>
                  <p:nvPr/>
                </p:nvGrpSpPr>
                <p:grpSpPr bwMode="auto">
                  <a:xfrm>
                    <a:off x="1107" y="2388"/>
                    <a:ext cx="3404" cy="396"/>
                    <a:chOff x="1205" y="3011"/>
                    <a:chExt cx="3072" cy="437"/>
                  </a:xfrm>
                </p:grpSpPr>
                <p:sp>
                  <p:nvSpPr>
                    <p:cNvPr id="112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205" y="3011"/>
                      <a:ext cx="1536" cy="436"/>
                    </a:xfrm>
                    <a:prstGeom prst="rect">
                      <a:avLst/>
                    </a:prstGeom>
                    <a:solidFill>
                      <a:schemeClr val="accent2">
                        <a:lumMod val="60000"/>
                        <a:lumOff val="40000"/>
                      </a:schemeClr>
                    </a:solidFill>
                    <a:ln w="19050" algn="ctr">
                      <a:solidFill>
                        <a:schemeClr val="tx1"/>
                      </a:solidFill>
                      <a:miter lim="800000"/>
                    </a:ln>
                    <a:effectLst>
                      <a:outerShdw dist="107763" dir="2700000" algn="ctr" rotWithShape="0">
                        <a:srgbClr val="1C1C1C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charset="-122"/>
                        </a:rPr>
                        <a:t>网络号</a:t>
                      </a:r>
                      <a:endParaRPr kumimoji="0" lang="en-US" altLang="zh-CN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charset="-122"/>
                      </a:endParaRPr>
                    </a:p>
                  </p:txBody>
                </p:sp>
                <p:sp>
                  <p:nvSpPr>
                    <p:cNvPr id="113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741" y="3012"/>
                      <a:ext cx="1536" cy="436"/>
                    </a:xfrm>
                    <a:prstGeom prst="rect">
                      <a:avLst/>
                    </a:prstGeom>
                    <a:solidFill>
                      <a:schemeClr val="accent4">
                        <a:lumMod val="60000"/>
                        <a:lumOff val="40000"/>
                      </a:schemeClr>
                    </a:solidFill>
                    <a:ln w="19050" algn="ctr">
                      <a:solidFill>
                        <a:schemeClr val="tx1"/>
                      </a:solidFill>
                      <a:miter lim="800000"/>
                    </a:ln>
                    <a:effectLst>
                      <a:outerShdw dist="107763" dir="2700000" algn="ctr" rotWithShape="0">
                        <a:srgbClr val="1C1C1C">
                          <a:alpha val="50000"/>
                        </a:srgbClr>
                      </a:outerShdw>
                    </a:effectLst>
                  </p:spPr>
                  <p:txBody>
                    <a:bodyPr wrap="none" anchor="ctr"/>
                    <a:p>
                      <a:pPr marL="0" marR="0" lvl="0" indent="0" algn="ctr" defTabSz="914400" eaLnBrk="0" fontAlgn="auto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2000" b="1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ysClr val="windowText" lastClr="000000"/>
                          </a:solidFill>
                          <a:effectLst/>
                          <a:uLnTx/>
                          <a:uFillTx/>
                          <a:latin typeface="+mn-lt"/>
                          <a:ea typeface="黑体" panose="02010609060101010101" charset="-122"/>
                        </a:rPr>
                        <a:t>主机号</a:t>
                      </a:r>
                      <a:endParaRPr kumimoji="0" lang="en-US" altLang="zh-CN" sz="2000" b="1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+mn-lt"/>
                        <a:ea typeface="黑体" panose="02010609060101010101" charset="-122"/>
                      </a:endParaRPr>
                    </a:p>
                  </p:txBody>
                </p:sp>
              </p:grpSp>
            </p:grpSp>
            <p:sp>
              <p:nvSpPr>
                <p:cNvPr id="114" name="文本框 113"/>
                <p:cNvSpPr txBox="1"/>
                <p:nvPr/>
              </p:nvSpPr>
              <p:spPr>
                <a:xfrm>
                  <a:off x="6693" y="4956"/>
                  <a:ext cx="7336" cy="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3000" b="1" dirty="0" smtClean="0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  <a:sym typeface="+mn-ea"/>
                    </a:rPr>
                    <a:t>130. 20 . 5 . 12</a:t>
                  </a:r>
                  <a:endParaRPr lang="en-US" altLang="zh-CN" sz="3000" b="1" dirty="0" smtClean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endParaRPr>
                </a:p>
              </p:txBody>
            </p:sp>
            <p:sp>
              <p:nvSpPr>
                <p:cNvPr id="115" name="左大括号 114"/>
                <p:cNvSpPr/>
                <p:nvPr/>
              </p:nvSpPr>
              <p:spPr>
                <a:xfrm rot="5400000">
                  <a:off x="7712" y="3715"/>
                  <a:ext cx="324" cy="1999"/>
                </a:xfrm>
                <a:prstGeom prst="leftBrace">
                  <a:avLst>
                    <a:gd name="adj1" fmla="val 45378"/>
                    <a:gd name="adj2" fmla="val 50000"/>
                  </a:avLst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 sz="2000"/>
                </a:p>
              </p:txBody>
            </p:sp>
            <p:cxnSp>
              <p:nvCxnSpPr>
                <p:cNvPr id="116" name="直接箭头连接符 115"/>
                <p:cNvCxnSpPr/>
                <p:nvPr/>
              </p:nvCxnSpPr>
              <p:spPr>
                <a:xfrm>
                  <a:off x="8027" y="6125"/>
                  <a:ext cx="0" cy="1077"/>
                </a:xfrm>
                <a:prstGeom prst="straightConnector1">
                  <a:avLst/>
                </a:prstGeom>
                <a:ln w="28575">
                  <a:solidFill>
                    <a:srgbClr val="0070C0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7" name="左大括号 116"/>
                <p:cNvSpPr/>
                <p:nvPr/>
              </p:nvSpPr>
              <p:spPr>
                <a:xfrm rot="5400000">
                  <a:off x="10658" y="3837"/>
                  <a:ext cx="324" cy="1739"/>
                </a:xfrm>
                <a:prstGeom prst="leftBrace">
                  <a:avLst>
                    <a:gd name="adj1" fmla="val 45378"/>
                    <a:gd name="adj2" fmla="val 50000"/>
                  </a:avLst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 sz="2000"/>
                </a:p>
              </p:txBody>
            </p:sp>
            <p:sp>
              <p:nvSpPr>
                <p:cNvPr id="118" name="文本框 117"/>
                <p:cNvSpPr txBox="1"/>
                <p:nvPr/>
              </p:nvSpPr>
              <p:spPr>
                <a:xfrm>
                  <a:off x="6693" y="4948"/>
                  <a:ext cx="7336" cy="8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p>
                  <a:r>
                    <a:rPr lang="en-US" altLang="zh-CN" sz="3000" b="1" dirty="0" smtClean="0">
                      <a:solidFill>
                        <a:srgbClr val="FF0000"/>
                      </a:solidFill>
                      <a:latin typeface="黑体" panose="02010609060101010101" charset="-122"/>
                      <a:ea typeface="黑体" panose="02010609060101010101" charset="-122"/>
                      <a:sym typeface="+mn-ea"/>
                    </a:rPr>
                    <a:t>130. 20 . 5 . 12</a:t>
                  </a:r>
                  <a:endParaRPr lang="en-US" altLang="zh-CN" sz="3000" b="1" dirty="0" smtClean="0">
                    <a:solidFill>
                      <a:srgbClr val="FF0000"/>
                    </a:solidFill>
                    <a:latin typeface="黑体" panose="02010609060101010101" charset="-122"/>
                    <a:ea typeface="黑体" panose="02010609060101010101" charset="-122"/>
                    <a:sym typeface="+mn-ea"/>
                  </a:endParaRPr>
                </a:p>
              </p:txBody>
            </p:sp>
            <p:sp>
              <p:nvSpPr>
                <p:cNvPr id="119" name="左大括号 118"/>
                <p:cNvSpPr/>
                <p:nvPr/>
              </p:nvSpPr>
              <p:spPr>
                <a:xfrm rot="5400000">
                  <a:off x="7712" y="3707"/>
                  <a:ext cx="324" cy="1999"/>
                </a:xfrm>
                <a:prstGeom prst="leftBrace">
                  <a:avLst>
                    <a:gd name="adj1" fmla="val 45378"/>
                    <a:gd name="adj2" fmla="val 50000"/>
                  </a:avLst>
                </a:prstGeom>
                <a:ln>
                  <a:solidFill>
                    <a:srgbClr val="0070C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p>
                  <a:pPr algn="ctr"/>
                  <a:endParaRPr lang="zh-CN" altLang="en-US" sz="2000"/>
                </a:p>
              </p:txBody>
            </p:sp>
          </p:grpSp>
        </p:grpSp>
      </p:grp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zh-CN" altLang="en-US"/>
              <a:t>特殊</a:t>
            </a:r>
            <a:r>
              <a:rPr lang="en-US" altLang="zh-CN"/>
              <a:t>IP</a:t>
            </a:r>
            <a:r>
              <a:rPr lang="zh-CN" altLang="en-US"/>
              <a:t>地址</a:t>
            </a:r>
            <a:r>
              <a:rPr lang="en-US" altLang="zh-CN"/>
              <a:t>——</a:t>
            </a:r>
            <a:r>
              <a:rPr lang="zh-CN" altLang="en-US"/>
              <a:t>不分配</a:t>
            </a:r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  <p:custDataLst>
              <p:tags r:id="rId1"/>
            </p:custDataLst>
          </p:nvPr>
        </p:nvGraphicFramePr>
        <p:xfrm>
          <a:off x="608400" y="1490400"/>
          <a:ext cx="10968990" cy="38747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5400"/>
                <a:gridCol w="2073910"/>
                <a:gridCol w="1553845"/>
                <a:gridCol w="1727200"/>
                <a:gridCol w="4318635"/>
              </a:tblGrid>
              <a:tr h="670560"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网络号</a:t>
                      </a:r>
                      <a:endParaRPr lang="zh-CN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>
                          <a:solidFill>
                            <a:schemeClr val="bg1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主机号</a:t>
                      </a:r>
                      <a:endParaRPr lang="zh-CN" sz="2200" b="1" kern="1200">
                        <a:solidFill>
                          <a:schemeClr val="bg1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源地址</a:t>
                      </a:r>
                      <a:endParaRPr lang="en-US" altLang="zh-CN" sz="2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使用</a:t>
                      </a:r>
                      <a:endParaRPr lang="zh-CN" sz="2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目的地址</a:t>
                      </a:r>
                      <a:endParaRPr lang="en-US" altLang="zh-CN" sz="2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使用</a:t>
                      </a:r>
                      <a:endParaRPr lang="zh-CN" sz="2200" b="1" kern="1200" dirty="0" smtClean="0">
                        <a:solidFill>
                          <a:schemeClr val="bg1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2637155" algn="ctr"/>
                          <a:tab pos="5274310" algn="r"/>
                          <a:tab pos="266700" algn="l"/>
                        </a:tabLst>
                      </a:pPr>
                      <a:r>
                        <a:rPr lang="zh-CN" sz="2200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代表的意思</a:t>
                      </a:r>
                      <a:endParaRPr lang="zh-CN" sz="22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40000"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0</a:t>
                      </a:r>
                      <a:endParaRPr lang="en-US" sz="2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0</a:t>
                      </a:r>
                      <a:endParaRPr lang="en-US" sz="2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可以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不可</a:t>
                      </a:r>
                      <a:endParaRPr lang="zh-CN" sz="2200" b="1" kern="12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在本网络上的本主机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64515"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全</a:t>
                      </a:r>
                      <a:r>
                        <a:rPr lang="en-US" altLang="zh-CN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1</a:t>
                      </a:r>
                      <a:endParaRPr lang="en-US" sz="2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全</a:t>
                      </a:r>
                      <a:r>
                        <a:rPr lang="en-US" altLang="zh-CN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1</a:t>
                      </a:r>
                      <a:endParaRPr lang="en-US" sz="2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不可</a:t>
                      </a:r>
                      <a:endParaRPr lang="zh-CN" sz="2200" b="1" kern="12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可以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只在本网络上进行广播（各路由器均不转发）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03555"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0</a:t>
                      </a:r>
                      <a:endParaRPr lang="en-US" sz="22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host-id</a:t>
                      </a:r>
                      <a:endParaRPr lang="en-US" sz="22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可以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不可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在本网络上的某台</a:t>
                      </a:r>
                      <a:r>
                        <a:rPr lang="zh-CN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主机</a:t>
                      </a:r>
                      <a:r>
                        <a:rPr lang="en-US" altLang="zh-CN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host-id</a:t>
                      </a:r>
                      <a:endParaRPr lang="en-US" sz="2200" b="1" kern="1200" dirty="0" smtClean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net-id</a:t>
                      </a:r>
                      <a:endParaRPr lang="en-US" sz="22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全</a:t>
                      </a:r>
                      <a:r>
                        <a:rPr lang="en-US" altLang="zh-CN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1</a:t>
                      </a:r>
                      <a:endParaRPr lang="en-US" sz="2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不可</a:t>
                      </a:r>
                      <a:endParaRPr lang="zh-CN" sz="2200" b="1" kern="12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可以</a:t>
                      </a:r>
                      <a:endParaRPr lang="zh-CN" sz="2200" b="1" kern="12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对</a:t>
                      </a:r>
                      <a:r>
                        <a:rPr lang="en-US" altLang="zh-CN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 </a:t>
                      </a:r>
                      <a:r>
                        <a:rPr lang="en-US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net-id </a:t>
                      </a:r>
                      <a:r>
                        <a:rPr lang="zh-CN" sz="2200" b="1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上</a:t>
                      </a: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的所有主机进行广播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effectLst/>
                          <a:ea typeface="黑体" panose="02010609060101010101" charset="-122"/>
                          <a:sym typeface="+mn-ea"/>
                        </a:rPr>
                        <a:t>net-id</a:t>
                      </a:r>
                      <a:endParaRPr lang="en-US" altLang="en-US" sz="22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全</a:t>
                      </a:r>
                      <a:r>
                        <a:rPr lang="en-US" altLang="zh-CN" sz="22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0</a:t>
                      </a:r>
                      <a:endParaRPr lang="en-US" altLang="zh-CN" sz="2200" b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2200" b="1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不可</a:t>
                      </a:r>
                      <a:endParaRPr lang="zh-CN" altLang="en-US" sz="2200" b="1" kern="12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2200" b="1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不可</a:t>
                      </a:r>
                      <a:endParaRPr lang="zh-CN" altLang="en-US" sz="2200" b="1" kern="12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zh-CN" altLang="en-US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本网络</a:t>
                      </a:r>
                      <a:endParaRPr lang="zh-CN" altLang="en-US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40000"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 kern="1200">
                          <a:solidFill>
                            <a:srgbClr val="FF0000"/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127</a:t>
                      </a:r>
                      <a:endParaRPr lang="en-US" sz="2200" b="1" kern="120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200" b="1">
                          <a:solidFill>
                            <a:srgbClr val="FF0000"/>
                          </a:solidFill>
                          <a:effectLst/>
                          <a:ea typeface="黑体" panose="02010609060101010101" charset="-122"/>
                          <a:sym typeface="+mn-ea"/>
                        </a:rPr>
                        <a:t>host-id</a:t>
                      </a:r>
                      <a:endParaRPr lang="en-US" sz="2200" b="1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  <a:sym typeface="+mn-ea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可以</a:t>
                      </a:r>
                      <a:endParaRPr lang="zh-CN" sz="2200" b="1" kern="120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ctr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可以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CN" sz="2200" b="1" kern="1200" dirty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黑体" panose="02010609060101010101" charset="-122"/>
                          <a:cs typeface="+mn-cs"/>
                        </a:rPr>
                        <a:t>用作本地软件环回测试之用</a:t>
                      </a:r>
                      <a:endParaRPr lang="zh-CN" sz="2200" b="1" kern="1200" dirty="0"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黑体" panose="02010609060101010101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" name="组合 3"/>
          <p:cNvGrpSpPr/>
          <p:nvPr/>
        </p:nvGrpSpPr>
        <p:grpSpPr>
          <a:xfrm>
            <a:off x="1629410" y="1631315"/>
            <a:ext cx="4740275" cy="111760"/>
            <a:chOff x="2566" y="2569"/>
            <a:chExt cx="7465" cy="176"/>
          </a:xfrm>
        </p:grpSpPr>
        <p:sp>
          <p:nvSpPr>
            <p:cNvPr id="171" name="AutoShape 6602"/>
            <p:cNvSpPr>
              <a:spLocks noChangeShapeType="1"/>
            </p:cNvSpPr>
            <p:nvPr/>
          </p:nvSpPr>
          <p:spPr bwMode="auto">
            <a:xfrm>
              <a:off x="2566" y="2745"/>
              <a:ext cx="7463" cy="1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2" name="AutoShape 6603"/>
            <p:cNvSpPr>
              <a:spLocks noChangeShapeType="1"/>
            </p:cNvSpPr>
            <p:nvPr/>
          </p:nvSpPr>
          <p:spPr bwMode="auto">
            <a:xfrm flipV="1">
              <a:off x="2566" y="2569"/>
              <a:ext cx="3" cy="166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3" name="AutoShape 6604"/>
            <p:cNvSpPr>
              <a:spLocks noChangeShapeType="1"/>
            </p:cNvSpPr>
            <p:nvPr/>
          </p:nvSpPr>
          <p:spPr bwMode="auto">
            <a:xfrm flipV="1">
              <a:off x="4416" y="2569"/>
              <a:ext cx="3" cy="166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4" name="AutoShape 6605"/>
            <p:cNvSpPr>
              <a:spLocks noChangeShapeType="1"/>
            </p:cNvSpPr>
            <p:nvPr/>
          </p:nvSpPr>
          <p:spPr bwMode="auto">
            <a:xfrm flipV="1">
              <a:off x="6235" y="2569"/>
              <a:ext cx="3" cy="166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5" name="AutoShape 6606"/>
            <p:cNvSpPr>
              <a:spLocks noChangeShapeType="1"/>
            </p:cNvSpPr>
            <p:nvPr/>
          </p:nvSpPr>
          <p:spPr bwMode="auto">
            <a:xfrm flipV="1">
              <a:off x="8099" y="2569"/>
              <a:ext cx="3" cy="166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6" name="AutoShape 6607"/>
            <p:cNvSpPr>
              <a:spLocks noChangeShapeType="1"/>
            </p:cNvSpPr>
            <p:nvPr/>
          </p:nvSpPr>
          <p:spPr bwMode="auto">
            <a:xfrm flipV="1">
              <a:off x="10029" y="2569"/>
              <a:ext cx="3" cy="166"/>
            </a:xfrm>
            <a:prstGeom prst="straightConnector1">
              <a:avLst/>
            </a:prstGeom>
            <a:noFill/>
            <a:ln w="19050">
              <a:solidFill>
                <a:srgbClr val="00B0F0"/>
              </a:solidFill>
              <a:rou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/>
            <a:p>
              <a:endParaRPr lang="zh-CN" altLang="en-US" sz="1600">
                <a:solidFill>
                  <a:srgbClr val="0099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6" name="直接连接符 5"/>
          <p:cNvCxnSpPr/>
          <p:nvPr/>
        </p:nvCxnSpPr>
        <p:spPr>
          <a:xfrm>
            <a:off x="2804160" y="1684020"/>
            <a:ext cx="0" cy="39243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3" name="TextBox 182"/>
          <p:cNvSpPr txBox="1"/>
          <p:nvPr/>
        </p:nvSpPr>
        <p:spPr>
          <a:xfrm>
            <a:off x="889635" y="1939290"/>
            <a:ext cx="87566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" name="TextBox 183"/>
          <p:cNvSpPr txBox="1"/>
          <p:nvPr/>
        </p:nvSpPr>
        <p:spPr>
          <a:xfrm>
            <a:off x="901065" y="2694940"/>
            <a:ext cx="87566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901065" y="3462020"/>
            <a:ext cx="87566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6" name="TextBox 185"/>
          <p:cNvSpPr txBox="1"/>
          <p:nvPr/>
        </p:nvSpPr>
        <p:spPr>
          <a:xfrm>
            <a:off x="901065" y="4290060"/>
            <a:ext cx="87566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TextBox 186"/>
          <p:cNvSpPr txBox="1"/>
          <p:nvPr/>
        </p:nvSpPr>
        <p:spPr>
          <a:xfrm>
            <a:off x="901065" y="5118100"/>
            <a:ext cx="875665" cy="4000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7" name="Text Box 6608"/>
          <p:cNvSpPr txBox="1">
            <a:spLocks noChangeArrowheads="1"/>
          </p:cNvSpPr>
          <p:nvPr/>
        </p:nvSpPr>
        <p:spPr bwMode="auto">
          <a:xfrm>
            <a:off x="1765300" y="1029970"/>
            <a:ext cx="91186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</a:t>
            </a: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字节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cxnSp>
        <p:nvCxnSpPr>
          <p:cNvPr id="61" name="直接连接符 60"/>
          <p:cNvCxnSpPr/>
          <p:nvPr/>
        </p:nvCxnSpPr>
        <p:spPr>
          <a:xfrm>
            <a:off x="3959225" y="1776095"/>
            <a:ext cx="0" cy="39243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5144770" y="1821815"/>
            <a:ext cx="0" cy="392430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8" name="Text Box 6609"/>
          <p:cNvSpPr txBox="1">
            <a:spLocks noChangeArrowheads="1"/>
          </p:cNvSpPr>
          <p:nvPr/>
        </p:nvSpPr>
        <p:spPr bwMode="auto">
          <a:xfrm>
            <a:off x="2954020" y="1029970"/>
            <a:ext cx="91186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kumimoji="0" lang="en-US" altLang="zh-CN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</a:t>
            </a:r>
            <a:r>
              <a:rPr kumimoji="0" lang="zh-CN" altLang="en-US" sz="1600" b="0" i="0" u="none" strike="noStrike" cap="none" normalizeH="0" baseline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字节</a:t>
            </a:r>
            <a:endParaRPr kumimoji="0" lang="zh-CN" altLang="en-US" sz="1600" b="0" i="0" u="none" strike="noStrike" cap="none" normalizeH="0" baseline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9" name="Text Box 6610"/>
          <p:cNvSpPr txBox="1">
            <a:spLocks noChangeArrowheads="1"/>
          </p:cNvSpPr>
          <p:nvPr/>
        </p:nvSpPr>
        <p:spPr bwMode="auto">
          <a:xfrm>
            <a:off x="4106545" y="1028700"/>
            <a:ext cx="91186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3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字节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17" name="Text Box 6610"/>
          <p:cNvSpPr txBox="1">
            <a:spLocks noChangeArrowheads="1"/>
          </p:cNvSpPr>
          <p:nvPr/>
        </p:nvSpPr>
        <p:spPr bwMode="auto">
          <a:xfrm>
            <a:off x="5291455" y="1028700"/>
            <a:ext cx="91186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字节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aphicFrame>
        <p:nvGraphicFramePr>
          <p:cNvPr id="182" name="表格 181"/>
          <p:cNvGraphicFramePr>
            <a:graphicFrameLocks noGrp="1"/>
          </p:cNvGraphicFramePr>
          <p:nvPr/>
        </p:nvGraphicFramePr>
        <p:xfrm>
          <a:off x="1629194" y="1958083"/>
          <a:ext cx="4740949" cy="345440"/>
        </p:xfrm>
        <a:graphic>
          <a:graphicData uri="http://schemas.openxmlformats.org/drawingml/2006/table">
            <a:tbl>
              <a:tblPr firstRow="1" firstCol="1" bandRow="1"/>
              <a:tblGrid>
                <a:gridCol w="208280"/>
                <a:gridCol w="967785"/>
                <a:gridCol w="3564884"/>
              </a:tblGrid>
              <a:tr h="345440"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0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网络号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p>
                      <a:pPr indent="0" algn="ctr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主机号</a:t>
                      </a:r>
                      <a:endParaRPr lang="zh-CN" sz="28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B1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9" name="表格 188"/>
          <p:cNvGraphicFramePr>
            <a:graphicFrameLocks noGrp="1"/>
          </p:cNvGraphicFramePr>
          <p:nvPr/>
        </p:nvGraphicFramePr>
        <p:xfrm>
          <a:off x="1606004" y="2678776"/>
          <a:ext cx="4764138" cy="370071"/>
        </p:xfrm>
        <a:graphic>
          <a:graphicData uri="http://schemas.openxmlformats.org/drawingml/2006/table">
            <a:tbl>
              <a:tblPr firstRow="1" firstCol="1" bandRow="1"/>
              <a:tblGrid>
                <a:gridCol w="325375"/>
                <a:gridCol w="2019632"/>
                <a:gridCol w="2419131"/>
              </a:tblGrid>
              <a:tr h="370071"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1 0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网络号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4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主机号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B1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0" name="表格 189"/>
          <p:cNvGraphicFramePr>
            <a:graphicFrameLocks noGrp="1"/>
          </p:cNvGraphicFramePr>
          <p:nvPr/>
        </p:nvGraphicFramePr>
        <p:xfrm>
          <a:off x="1594488" y="3461731"/>
          <a:ext cx="4799778" cy="353653"/>
        </p:xfrm>
        <a:graphic>
          <a:graphicData uri="http://schemas.openxmlformats.org/drawingml/2006/table">
            <a:tbl>
              <a:tblPr firstRow="1" firstCol="1" bandRow="1"/>
              <a:tblGrid>
                <a:gridCol w="503423"/>
                <a:gridCol w="3042064"/>
                <a:gridCol w="1254291"/>
              </a:tblGrid>
              <a:tr h="353653"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1 1 0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网络号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3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主机号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7B1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1" name="表格 190"/>
          <p:cNvGraphicFramePr>
            <a:graphicFrameLocks noGrp="1"/>
          </p:cNvGraphicFramePr>
          <p:nvPr/>
        </p:nvGraphicFramePr>
        <p:xfrm>
          <a:off x="1600844" y="4292055"/>
          <a:ext cx="4799777" cy="351421"/>
        </p:xfrm>
        <a:graphic>
          <a:graphicData uri="http://schemas.openxmlformats.org/drawingml/2006/table">
            <a:tbl>
              <a:tblPr firstRow="1" firstCol="1" bandRow="1"/>
              <a:tblGrid>
                <a:gridCol w="724970"/>
                <a:gridCol w="4074807"/>
              </a:tblGrid>
              <a:tr h="351421"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1 1 1 0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2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多播地址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72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2" name="表格 191"/>
          <p:cNvGraphicFramePr>
            <a:graphicFrameLocks noGrp="1"/>
          </p:cNvGraphicFramePr>
          <p:nvPr/>
        </p:nvGraphicFramePr>
        <p:xfrm>
          <a:off x="1570364" y="5120147"/>
          <a:ext cx="4799777" cy="387425"/>
        </p:xfrm>
        <a:graphic>
          <a:graphicData uri="http://schemas.openxmlformats.org/drawingml/2006/table">
            <a:tbl>
              <a:tblPr firstRow="1" firstCol="1" bandRow="1"/>
              <a:tblGrid>
                <a:gridCol w="744422"/>
                <a:gridCol w="4055355"/>
              </a:tblGrid>
              <a:tr h="387425"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1 1 1 1 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87000"/>
                      </a:srgbClr>
                    </a:solidFill>
                  </a:tcPr>
                </a:tc>
                <a:tc>
                  <a:txBody>
                    <a:bodyPr/>
                    <a:p>
                      <a:pPr marL="0" indent="0" algn="ctr" defTabSz="1219200" rtl="0" eaLnBrk="1" latinLnBrk="0" hangingPunct="1">
                        <a:spcAft>
                          <a:spcPts val="0"/>
                        </a:spcAft>
                      </a:pPr>
                      <a:r>
                        <a:rPr lang="zh-CN" sz="1600" kern="100" dirty="0">
                          <a:solidFill>
                            <a:schemeClr val="bg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预留</a:t>
                      </a:r>
                      <a:endParaRPr lang="zh-CN" sz="1600" kern="100" dirty="0">
                        <a:solidFill>
                          <a:schemeClr val="bg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>
                        <a:alpha val="87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27" name="Text Box 6610"/>
          <p:cNvSpPr txBox="1">
            <a:spLocks noChangeArrowheads="1"/>
          </p:cNvSpPr>
          <p:nvPr/>
        </p:nvSpPr>
        <p:spPr bwMode="auto">
          <a:xfrm>
            <a:off x="6897300" y="1439121"/>
            <a:ext cx="14020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第一字节范围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99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93" name="组合 192"/>
          <p:cNvGrpSpPr/>
          <p:nvPr/>
        </p:nvGrpSpPr>
        <p:grpSpPr>
          <a:xfrm>
            <a:off x="6902070" y="1964663"/>
            <a:ext cx="2694640" cy="338554"/>
            <a:chOff x="6671270" y="2047124"/>
            <a:chExt cx="2694640" cy="338554"/>
          </a:xfrm>
        </p:grpSpPr>
        <p:sp>
          <p:nvSpPr>
            <p:cNvPr id="229" name="Text Box 6610"/>
            <p:cNvSpPr txBox="1">
              <a:spLocks noChangeArrowheads="1"/>
            </p:cNvSpPr>
            <p:nvPr/>
          </p:nvSpPr>
          <p:spPr bwMode="auto">
            <a:xfrm>
              <a:off x="6671270" y="2047124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0000000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30" name="Text Box 6610"/>
            <p:cNvSpPr txBox="1">
              <a:spLocks noChangeArrowheads="1"/>
            </p:cNvSpPr>
            <p:nvPr/>
          </p:nvSpPr>
          <p:spPr bwMode="auto">
            <a:xfrm>
              <a:off x="8219442" y="2047124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1111111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6902070" y="2695195"/>
            <a:ext cx="2694640" cy="338554"/>
            <a:chOff x="6671270" y="2777656"/>
            <a:chExt cx="2694640" cy="338554"/>
          </a:xfrm>
        </p:grpSpPr>
        <p:sp>
          <p:nvSpPr>
            <p:cNvPr id="231" name="Text Box 6610"/>
            <p:cNvSpPr txBox="1">
              <a:spLocks noChangeArrowheads="1"/>
            </p:cNvSpPr>
            <p:nvPr/>
          </p:nvSpPr>
          <p:spPr bwMode="auto">
            <a:xfrm>
              <a:off x="6671270" y="2777656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000000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32" name="Text Box 6610"/>
            <p:cNvSpPr txBox="1">
              <a:spLocks noChangeArrowheads="1"/>
            </p:cNvSpPr>
            <p:nvPr/>
          </p:nvSpPr>
          <p:spPr bwMode="auto">
            <a:xfrm>
              <a:off x="8219442" y="2777656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111111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6" name="组合 195"/>
          <p:cNvGrpSpPr/>
          <p:nvPr/>
        </p:nvGrpSpPr>
        <p:grpSpPr>
          <a:xfrm>
            <a:off x="6902070" y="3438502"/>
            <a:ext cx="2694640" cy="338554"/>
            <a:chOff x="6671270" y="3520963"/>
            <a:chExt cx="2694640" cy="338554"/>
          </a:xfrm>
        </p:grpSpPr>
        <p:sp>
          <p:nvSpPr>
            <p:cNvPr id="233" name="Text Box 6610"/>
            <p:cNvSpPr txBox="1">
              <a:spLocks noChangeArrowheads="1"/>
            </p:cNvSpPr>
            <p:nvPr/>
          </p:nvSpPr>
          <p:spPr bwMode="auto">
            <a:xfrm>
              <a:off x="6671270" y="3520963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00000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34" name="Text Box 6610"/>
            <p:cNvSpPr txBox="1">
              <a:spLocks noChangeArrowheads="1"/>
            </p:cNvSpPr>
            <p:nvPr/>
          </p:nvSpPr>
          <p:spPr bwMode="auto">
            <a:xfrm>
              <a:off x="8219442" y="3520963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11111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7" name="组合 196"/>
          <p:cNvGrpSpPr/>
          <p:nvPr/>
        </p:nvGrpSpPr>
        <p:grpSpPr>
          <a:xfrm>
            <a:off x="6902070" y="4289824"/>
            <a:ext cx="2694640" cy="338554"/>
            <a:chOff x="6671270" y="4372285"/>
            <a:chExt cx="2694640" cy="338554"/>
          </a:xfrm>
        </p:grpSpPr>
        <p:sp>
          <p:nvSpPr>
            <p:cNvPr id="235" name="Text Box 6610"/>
            <p:cNvSpPr txBox="1">
              <a:spLocks noChangeArrowheads="1"/>
            </p:cNvSpPr>
            <p:nvPr/>
          </p:nvSpPr>
          <p:spPr bwMode="auto">
            <a:xfrm>
              <a:off x="6671270" y="4372285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0000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36" name="Text Box 6610"/>
            <p:cNvSpPr txBox="1">
              <a:spLocks noChangeArrowheads="1"/>
            </p:cNvSpPr>
            <p:nvPr/>
          </p:nvSpPr>
          <p:spPr bwMode="auto">
            <a:xfrm>
              <a:off x="8219442" y="4372285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1111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grpSp>
        <p:nvGrpSpPr>
          <p:cNvPr id="198" name="组合 197"/>
          <p:cNvGrpSpPr/>
          <p:nvPr/>
        </p:nvGrpSpPr>
        <p:grpSpPr>
          <a:xfrm>
            <a:off x="6902070" y="5148694"/>
            <a:ext cx="2694640" cy="338554"/>
            <a:chOff x="6671270" y="5231155"/>
            <a:chExt cx="2694640" cy="338554"/>
          </a:xfrm>
        </p:grpSpPr>
        <p:sp>
          <p:nvSpPr>
            <p:cNvPr id="237" name="Text Box 6610"/>
            <p:cNvSpPr txBox="1">
              <a:spLocks noChangeArrowheads="1"/>
            </p:cNvSpPr>
            <p:nvPr/>
          </p:nvSpPr>
          <p:spPr bwMode="auto">
            <a:xfrm>
              <a:off x="6671270" y="5231155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0000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  <p:sp>
          <p:nvSpPr>
            <p:cNvPr id="238" name="Text Box 6610"/>
            <p:cNvSpPr txBox="1">
              <a:spLocks noChangeArrowheads="1"/>
            </p:cNvSpPr>
            <p:nvPr/>
          </p:nvSpPr>
          <p:spPr bwMode="auto">
            <a:xfrm>
              <a:off x="8219442" y="5231155"/>
              <a:ext cx="114646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spAutoFit/>
            </a:bodyPr>
            <a:p>
              <a:pPr marL="0" marR="0" lvl="0" indent="0" algn="just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FF3300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1110</a:t>
              </a:r>
              <a:r>
                <a:rPr kumimoji="0" lang="en-US" altLang="zh-CN" sz="1600" b="0" i="0" u="none" strike="noStrike" cap="none" normalizeH="0" baseline="0" dirty="0" smtClean="0">
                  <a:ln>
                    <a:noFill/>
                  </a:ln>
                  <a:solidFill>
                    <a:srgbClr val="0099FF"/>
                  </a:solidFill>
                  <a:effectLst/>
                  <a:latin typeface="微软雅黑" panose="020B0503020204020204" pitchFamily="34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1111</a:t>
              </a:r>
              <a:endParaRPr kumimoji="0" lang="zh-CN" altLang="zh-CN" sz="1600" b="0" i="0" u="none" strike="noStrike" cap="none" normalizeH="0" baseline="0" dirty="0" smtClean="0">
                <a:ln>
                  <a:noFill/>
                </a:ln>
                <a:solidFill>
                  <a:srgbClr val="0099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240" name="Text Box 6610"/>
          <p:cNvSpPr txBox="1">
            <a:spLocks noChangeArrowheads="1"/>
          </p:cNvSpPr>
          <p:nvPr/>
        </p:nvSpPr>
        <p:spPr bwMode="auto">
          <a:xfrm>
            <a:off x="7069856" y="1964663"/>
            <a:ext cx="81089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0~127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99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1" name="Text Box 6610"/>
          <p:cNvSpPr txBox="1">
            <a:spLocks noChangeArrowheads="1"/>
          </p:cNvSpPr>
          <p:nvPr/>
        </p:nvSpPr>
        <p:spPr bwMode="auto">
          <a:xfrm>
            <a:off x="6950476" y="2695195"/>
            <a:ext cx="104965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128~191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99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2" name="Text Box 6610"/>
          <p:cNvSpPr txBox="1">
            <a:spLocks noChangeArrowheads="1"/>
          </p:cNvSpPr>
          <p:nvPr/>
        </p:nvSpPr>
        <p:spPr bwMode="auto">
          <a:xfrm>
            <a:off x="6950476" y="3442210"/>
            <a:ext cx="104965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192~223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99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8" name="Text Box 6610"/>
          <p:cNvSpPr txBox="1">
            <a:spLocks noChangeArrowheads="1"/>
          </p:cNvSpPr>
          <p:nvPr/>
        </p:nvSpPr>
        <p:spPr bwMode="auto">
          <a:xfrm>
            <a:off x="6950476" y="4289824"/>
            <a:ext cx="104965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224~239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99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51" name="Text Box 6610"/>
          <p:cNvSpPr txBox="1">
            <a:spLocks noChangeArrowheads="1"/>
          </p:cNvSpPr>
          <p:nvPr/>
        </p:nvSpPr>
        <p:spPr bwMode="auto">
          <a:xfrm>
            <a:off x="6950476" y="5142019"/>
            <a:ext cx="1049655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spAutoFit/>
          </a:bodyPr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F33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240~255</a:t>
            </a:r>
            <a:endParaRPr kumimoji="0" lang="zh-CN" altLang="zh-CN" sz="1600" b="0" i="0" u="none" strike="noStrike" cap="none" normalizeH="0" baseline="0" dirty="0" smtClean="0">
              <a:ln>
                <a:noFill/>
              </a:ln>
              <a:solidFill>
                <a:srgbClr val="0099FF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99" name="右大括号 198"/>
          <p:cNvSpPr/>
          <p:nvPr/>
        </p:nvSpPr>
        <p:spPr>
          <a:xfrm>
            <a:off x="8342230" y="1933884"/>
            <a:ext cx="396044" cy="1922731"/>
          </a:xfrm>
          <a:prstGeom prst="rightBrace">
            <a:avLst>
              <a:gd name="adj1" fmla="val 8529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53" name="TextBox 252"/>
          <p:cNvSpPr txBox="1"/>
          <p:nvPr/>
        </p:nvSpPr>
        <p:spPr>
          <a:xfrm>
            <a:off x="8813112" y="2695195"/>
            <a:ext cx="2718698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B C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三类为常用地址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8882290" y="4228268"/>
            <a:ext cx="21659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</a:t>
            </a:r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类为多播地址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5" name="TextBox 254"/>
          <p:cNvSpPr txBox="1"/>
          <p:nvPr/>
        </p:nvSpPr>
        <p:spPr>
          <a:xfrm>
            <a:off x="8915464" y="5071459"/>
            <a:ext cx="2489936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保留为实验科研用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72565" y="1368425"/>
            <a:ext cx="3625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B0F0"/>
                </a:solidFill>
              </a:rPr>
              <a:t>1</a:t>
            </a:r>
            <a:endParaRPr lang="en-US" altLang="zh-CN" sz="1400">
              <a:solidFill>
                <a:srgbClr val="00B0F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678430" y="1324610"/>
            <a:ext cx="27559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B0F0"/>
                </a:solidFill>
              </a:rPr>
              <a:t>8</a:t>
            </a:r>
            <a:endParaRPr lang="en-US" altLang="zh-CN" sz="1400">
              <a:solidFill>
                <a:srgbClr val="00B0F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748405" y="1368425"/>
            <a:ext cx="41465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B0F0"/>
                </a:solidFill>
              </a:rPr>
              <a:t>16</a:t>
            </a:r>
            <a:endParaRPr lang="en-US" altLang="zh-CN" sz="1400">
              <a:solidFill>
                <a:srgbClr val="00B0F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933315" y="1365885"/>
            <a:ext cx="421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B0F0"/>
                </a:solidFill>
              </a:rPr>
              <a:t>24</a:t>
            </a:r>
            <a:endParaRPr lang="en-US" altLang="zh-CN" sz="1400">
              <a:solidFill>
                <a:srgbClr val="00B0F0"/>
              </a:solidFill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158865" y="1324610"/>
            <a:ext cx="42100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400">
                <a:solidFill>
                  <a:srgbClr val="00B0F0"/>
                </a:solidFill>
              </a:rPr>
              <a:t>32</a:t>
            </a:r>
            <a:endParaRPr lang="en-US" altLang="zh-CN" sz="1400">
              <a:solidFill>
                <a:srgbClr val="00B0F0"/>
              </a:solidFill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" grpId="0"/>
      <p:bldP spid="241" grpId="0"/>
      <p:bldP spid="242" grpId="0"/>
      <p:bldP spid="248" grpId="0"/>
      <p:bldP spid="251" grpId="0"/>
      <p:bldP spid="199" grpId="0" bldLvl="0" animBg="1"/>
      <p:bldP spid="253" grpId="0"/>
      <p:bldP spid="254" grpId="0"/>
      <p:bldP spid="255" grpId="0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TABLE_BEAUTIFY" val="smartTable{895fe432-e6a8-4b39-b1f8-07dff41324f5}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UNIT_TABLE_BEAUTIFY" val="smartTable{17ec1c02-07dd-4c6d-aed6-bbd72fdd0463}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1328</Words>
  <Application>WPS 演示</Application>
  <PresentationFormat>宽屏</PresentationFormat>
  <Paragraphs>358</Paragraphs>
  <Slides>11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</vt:lpstr>
      <vt:lpstr>宋体</vt:lpstr>
      <vt:lpstr>Wingdings</vt:lpstr>
      <vt:lpstr>微软雅黑</vt:lpstr>
      <vt:lpstr>Wingdings</vt:lpstr>
      <vt:lpstr>黑体</vt:lpstr>
      <vt:lpstr>Arial Unicode MS</vt:lpstr>
      <vt:lpstr>Calibri</vt:lpstr>
      <vt:lpstr>Wingdings 2</vt:lpstr>
      <vt:lpstr>Office 主题​​</vt:lpstr>
      <vt:lpstr>《网络基础》课程</vt:lpstr>
      <vt:lpstr>什么是IP地址</vt:lpstr>
      <vt:lpstr>IP地址的发明</vt:lpstr>
      <vt:lpstr>PowerPoint 演示文稿</vt:lpstr>
      <vt:lpstr>表示方法</vt:lpstr>
      <vt:lpstr>IP 地址的编址方法</vt:lpstr>
      <vt:lpstr>分类IP地址</vt:lpstr>
      <vt:lpstr>特殊IP地址——不分配</vt:lpstr>
      <vt:lpstr>PowerPoint 演示文稿</vt:lpstr>
      <vt:lpstr>网络和主机数量</vt:lpstr>
      <vt:lpstr>感谢观看！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wsd</dc:creator>
  <cp:lastModifiedBy>吴山丹</cp:lastModifiedBy>
  <cp:revision>190</cp:revision>
  <dcterms:created xsi:type="dcterms:W3CDTF">2019-06-19T02:08:00Z</dcterms:created>
  <dcterms:modified xsi:type="dcterms:W3CDTF">2021-09-01T12:19:35Z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2052-11.1.0.10314</vt:lpwstr>
  </property>
</Properties>
</file>